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997" r:id="rId2"/>
    <p:sldId id="2965" r:id="rId3"/>
    <p:sldId id="3008" r:id="rId4"/>
    <p:sldId id="3004" r:id="rId5"/>
    <p:sldId id="3006" r:id="rId6"/>
    <p:sldId id="3005" r:id="rId7"/>
    <p:sldId id="3007" r:id="rId8"/>
    <p:sldId id="3009" r:id="rId9"/>
    <p:sldId id="3010" r:id="rId10"/>
    <p:sldId id="3011" r:id="rId11"/>
    <p:sldId id="3012" r:id="rId12"/>
    <p:sldId id="3013" r:id="rId13"/>
    <p:sldId id="3014" r:id="rId14"/>
    <p:sldId id="3015" r:id="rId15"/>
    <p:sldId id="3016" r:id="rId16"/>
    <p:sldId id="3017" r:id="rId17"/>
    <p:sldId id="3022" r:id="rId18"/>
    <p:sldId id="3041" r:id="rId19"/>
    <p:sldId id="3018" r:id="rId20"/>
    <p:sldId id="3019" r:id="rId21"/>
    <p:sldId id="2994" r:id="rId22"/>
    <p:sldId id="3024" r:id="rId23"/>
    <p:sldId id="3025" r:id="rId24"/>
    <p:sldId id="3026" r:id="rId25"/>
    <p:sldId id="3027" r:id="rId26"/>
    <p:sldId id="3042" r:id="rId27"/>
    <p:sldId id="3028" r:id="rId28"/>
    <p:sldId id="3029" r:id="rId29"/>
    <p:sldId id="3030" r:id="rId30"/>
    <p:sldId id="3031" r:id="rId31"/>
    <p:sldId id="3032" r:id="rId32"/>
    <p:sldId id="3033" r:id="rId33"/>
    <p:sldId id="3034" r:id="rId34"/>
    <p:sldId id="3035" r:id="rId35"/>
    <p:sldId id="3036" r:id="rId36"/>
    <p:sldId id="3037" r:id="rId37"/>
    <p:sldId id="3038" r:id="rId38"/>
    <p:sldId id="3039" r:id="rId39"/>
    <p:sldId id="3040" r:id="rId40"/>
  </p:sldIdLst>
  <p:sldSz cx="12192000" cy="6858000"/>
  <p:notesSz cx="6888163" cy="10020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1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4660"/>
  </p:normalViewPr>
  <p:slideViewPr>
    <p:cSldViewPr snapToGrid="0">
      <p:cViewPr varScale="1">
        <p:scale>
          <a:sx n="55" d="100"/>
          <a:sy n="55" d="100"/>
        </p:scale>
        <p:origin x="65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kumimoji="1" lang="ja-JP" altLang="en-US"/>
          </a:p>
        </p:txBody>
      </p:sp>
      <p:sp>
        <p:nvSpPr>
          <p:cNvPr id="3" name="日付プレースホルダー 2"/>
          <p:cNvSpPr>
            <a:spLocks noGrp="1"/>
          </p:cNvSpPr>
          <p:nvPr>
            <p:ph type="dt" idx="1"/>
          </p:nvPr>
        </p:nvSpPr>
        <p:spPr>
          <a:xfrm>
            <a:off x="3901698" y="0"/>
            <a:ext cx="2984871" cy="502755"/>
          </a:xfrm>
          <a:prstGeom prst="rect">
            <a:avLst/>
          </a:prstGeom>
        </p:spPr>
        <p:txBody>
          <a:bodyPr vert="horz" lIns="96616" tIns="48308" rIns="96616" bIns="48308" rtlCol="0"/>
          <a:lstStyle>
            <a:lvl1pPr algn="r">
              <a:defRPr sz="1300"/>
            </a:lvl1pPr>
          </a:lstStyle>
          <a:p>
            <a:fld id="{3F1C5233-D419-4FA9-9548-2AB66AF0D230}" type="datetimeFigureOut">
              <a:rPr kumimoji="1" lang="ja-JP" altLang="en-US" smtClean="0"/>
              <a:t>2025/9/18</a:t>
            </a:fld>
            <a:endParaRPr kumimoji="1" lang="ja-JP" altLang="en-US"/>
          </a:p>
        </p:txBody>
      </p:sp>
      <p:sp>
        <p:nvSpPr>
          <p:cNvPr id="4" name="スライド イメージ プレースホルダー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16" tIns="48308" rIns="96616" bIns="48308" rtlCol="0" anchor="ctr"/>
          <a:lstStyle/>
          <a:p>
            <a:endParaRPr lang="ja-JP" altLang="en-US"/>
          </a:p>
        </p:txBody>
      </p:sp>
      <p:sp>
        <p:nvSpPr>
          <p:cNvPr id="5" name="ノート プレースホルダー 4"/>
          <p:cNvSpPr>
            <a:spLocks noGrp="1"/>
          </p:cNvSpPr>
          <p:nvPr>
            <p:ph type="body" sz="quarter" idx="3"/>
          </p:nvPr>
        </p:nvSpPr>
        <p:spPr>
          <a:xfrm>
            <a:off x="688817" y="4822269"/>
            <a:ext cx="5510530" cy="3945493"/>
          </a:xfrm>
          <a:prstGeom prst="rect">
            <a:avLst/>
          </a:prstGeom>
        </p:spPr>
        <p:txBody>
          <a:bodyPr vert="horz" lIns="96616" tIns="48308" rIns="96616" bIns="4830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517547"/>
            <a:ext cx="2984871" cy="502754"/>
          </a:xfrm>
          <a:prstGeom prst="rect">
            <a:avLst/>
          </a:prstGeom>
        </p:spPr>
        <p:txBody>
          <a:bodyPr vert="horz" lIns="96616" tIns="48308" rIns="96616" bIns="48308"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901698" y="9517547"/>
            <a:ext cx="2984871" cy="502754"/>
          </a:xfrm>
          <a:prstGeom prst="rect">
            <a:avLst/>
          </a:prstGeom>
        </p:spPr>
        <p:txBody>
          <a:bodyPr vert="horz" lIns="96616" tIns="48308" rIns="96616" bIns="48308" rtlCol="0" anchor="b"/>
          <a:lstStyle>
            <a:lvl1pPr algn="r">
              <a:defRPr sz="1300"/>
            </a:lvl1pPr>
          </a:lstStyle>
          <a:p>
            <a:fld id="{73497C8A-1CC0-41DA-89E1-FDEA6F7D29E1}" type="slidenum">
              <a:rPr kumimoji="1" lang="ja-JP" altLang="en-US" smtClean="0"/>
              <a:t>‹#›</a:t>
            </a:fld>
            <a:endParaRPr kumimoji="1" lang="ja-JP" altLang="en-US"/>
          </a:p>
        </p:txBody>
      </p:sp>
    </p:spTree>
    <p:extLst>
      <p:ext uri="{BB962C8B-B14F-4D97-AF65-F5344CB8AC3E}">
        <p14:creationId xmlns:p14="http://schemas.microsoft.com/office/powerpoint/2010/main" val="139477524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1DD33B-0D85-7C97-7144-94C6C84FC09C}"/>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49D5E397-9F83-6E41-EC8F-28A123F74D6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F5211436-768A-3E1D-68ED-EA3BF74F7F87}"/>
              </a:ext>
            </a:extLst>
          </p:cNvPr>
          <p:cNvSpPr>
            <a:spLocks noGrp="1"/>
          </p:cNvSpPr>
          <p:nvPr>
            <p:ph type="dt" sz="half" idx="10"/>
          </p:nvPr>
        </p:nvSpPr>
        <p:spPr/>
        <p:txBody>
          <a:bodyPr/>
          <a:lstStyle/>
          <a:p>
            <a:fld id="{A6DA0042-4F97-48AF-AE45-97941E16DCDF}" type="datetimeFigureOut">
              <a:rPr kumimoji="1" lang="ja-JP" altLang="en-US" smtClean="0"/>
              <a:t>2025/9/18</a:t>
            </a:fld>
            <a:endParaRPr kumimoji="1" lang="ja-JP" altLang="en-US"/>
          </a:p>
        </p:txBody>
      </p:sp>
      <p:sp>
        <p:nvSpPr>
          <p:cNvPr id="5" name="フッター プレースホルダー 4">
            <a:extLst>
              <a:ext uri="{FF2B5EF4-FFF2-40B4-BE49-F238E27FC236}">
                <a16:creationId xmlns:a16="http://schemas.microsoft.com/office/drawing/2014/main" id="{4025798D-6C5C-46E2-E98E-F2D07BC6BA6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B1DF0FD-85DB-5E70-D7CB-7B55F0AB470A}"/>
              </a:ext>
            </a:extLst>
          </p:cNvPr>
          <p:cNvSpPr>
            <a:spLocks noGrp="1"/>
          </p:cNvSpPr>
          <p:nvPr>
            <p:ph type="sldNum" sz="quarter" idx="12"/>
          </p:nvPr>
        </p:nvSpPr>
        <p:spPr/>
        <p:txBody>
          <a:bodyPr/>
          <a:lstStyle/>
          <a:p>
            <a:fld id="{65184DF9-B117-4D45-B8CF-2CB4EB3F97C1}" type="slidenum">
              <a:rPr kumimoji="1" lang="ja-JP" altLang="en-US" smtClean="0"/>
              <a:t>‹#›</a:t>
            </a:fld>
            <a:endParaRPr kumimoji="1" lang="ja-JP" altLang="en-US"/>
          </a:p>
        </p:txBody>
      </p:sp>
    </p:spTree>
    <p:extLst>
      <p:ext uri="{BB962C8B-B14F-4D97-AF65-F5344CB8AC3E}">
        <p14:creationId xmlns:p14="http://schemas.microsoft.com/office/powerpoint/2010/main" val="827343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32877D-093E-7E97-3CE7-CBAB097B7DA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6BF52D0-D30F-4551-D140-562031463DA0}"/>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AC3279D-4769-9F96-93BD-C2EDB0DC7095}"/>
              </a:ext>
            </a:extLst>
          </p:cNvPr>
          <p:cNvSpPr>
            <a:spLocks noGrp="1"/>
          </p:cNvSpPr>
          <p:nvPr>
            <p:ph type="dt" sz="half" idx="10"/>
          </p:nvPr>
        </p:nvSpPr>
        <p:spPr/>
        <p:txBody>
          <a:bodyPr/>
          <a:lstStyle/>
          <a:p>
            <a:fld id="{A6DA0042-4F97-48AF-AE45-97941E16DCDF}" type="datetimeFigureOut">
              <a:rPr kumimoji="1" lang="ja-JP" altLang="en-US" smtClean="0"/>
              <a:t>2025/9/18</a:t>
            </a:fld>
            <a:endParaRPr kumimoji="1" lang="ja-JP" altLang="en-US"/>
          </a:p>
        </p:txBody>
      </p:sp>
      <p:sp>
        <p:nvSpPr>
          <p:cNvPr id="5" name="フッター プレースホルダー 4">
            <a:extLst>
              <a:ext uri="{FF2B5EF4-FFF2-40B4-BE49-F238E27FC236}">
                <a16:creationId xmlns:a16="http://schemas.microsoft.com/office/drawing/2014/main" id="{0B3913EE-99DE-F1CF-1F25-4D5FA087383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F011F25-3304-973F-56F7-5320FD52592F}"/>
              </a:ext>
            </a:extLst>
          </p:cNvPr>
          <p:cNvSpPr>
            <a:spLocks noGrp="1"/>
          </p:cNvSpPr>
          <p:nvPr>
            <p:ph type="sldNum" sz="quarter" idx="12"/>
          </p:nvPr>
        </p:nvSpPr>
        <p:spPr/>
        <p:txBody>
          <a:bodyPr/>
          <a:lstStyle/>
          <a:p>
            <a:fld id="{65184DF9-B117-4D45-B8CF-2CB4EB3F97C1}" type="slidenum">
              <a:rPr kumimoji="1" lang="ja-JP" altLang="en-US" smtClean="0"/>
              <a:t>‹#›</a:t>
            </a:fld>
            <a:endParaRPr kumimoji="1" lang="ja-JP" altLang="en-US"/>
          </a:p>
        </p:txBody>
      </p:sp>
    </p:spTree>
    <p:extLst>
      <p:ext uri="{BB962C8B-B14F-4D97-AF65-F5344CB8AC3E}">
        <p14:creationId xmlns:p14="http://schemas.microsoft.com/office/powerpoint/2010/main" val="19996592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6CD94865-F91A-17AA-50B4-F9B4D521634A}"/>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B5E9835-5824-D4E9-0817-16E07628F85B}"/>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6002699-D006-AED7-10A0-6C73928D6528}"/>
              </a:ext>
            </a:extLst>
          </p:cNvPr>
          <p:cNvSpPr>
            <a:spLocks noGrp="1"/>
          </p:cNvSpPr>
          <p:nvPr>
            <p:ph type="dt" sz="half" idx="10"/>
          </p:nvPr>
        </p:nvSpPr>
        <p:spPr/>
        <p:txBody>
          <a:bodyPr/>
          <a:lstStyle/>
          <a:p>
            <a:fld id="{A6DA0042-4F97-48AF-AE45-97941E16DCDF}" type="datetimeFigureOut">
              <a:rPr kumimoji="1" lang="ja-JP" altLang="en-US" smtClean="0"/>
              <a:t>2025/9/18</a:t>
            </a:fld>
            <a:endParaRPr kumimoji="1" lang="ja-JP" altLang="en-US"/>
          </a:p>
        </p:txBody>
      </p:sp>
      <p:sp>
        <p:nvSpPr>
          <p:cNvPr id="5" name="フッター プレースホルダー 4">
            <a:extLst>
              <a:ext uri="{FF2B5EF4-FFF2-40B4-BE49-F238E27FC236}">
                <a16:creationId xmlns:a16="http://schemas.microsoft.com/office/drawing/2014/main" id="{67D0AE41-3E93-070A-7CF9-3421C7CDDB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082CCDE-7AEE-8267-4C55-3B39B32F68B9}"/>
              </a:ext>
            </a:extLst>
          </p:cNvPr>
          <p:cNvSpPr>
            <a:spLocks noGrp="1"/>
          </p:cNvSpPr>
          <p:nvPr>
            <p:ph type="sldNum" sz="quarter" idx="12"/>
          </p:nvPr>
        </p:nvSpPr>
        <p:spPr/>
        <p:txBody>
          <a:bodyPr/>
          <a:lstStyle/>
          <a:p>
            <a:fld id="{65184DF9-B117-4D45-B8CF-2CB4EB3F97C1}" type="slidenum">
              <a:rPr kumimoji="1" lang="ja-JP" altLang="en-US" smtClean="0"/>
              <a:t>‹#›</a:t>
            </a:fld>
            <a:endParaRPr kumimoji="1" lang="ja-JP" altLang="en-US"/>
          </a:p>
        </p:txBody>
      </p:sp>
    </p:spTree>
    <p:extLst>
      <p:ext uri="{BB962C8B-B14F-4D97-AF65-F5344CB8AC3E}">
        <p14:creationId xmlns:p14="http://schemas.microsoft.com/office/powerpoint/2010/main" val="3785374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DA27118-774E-62AD-6DF6-E5F09FD5551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6A2C8E8-46B9-25F1-DCA8-A96B02B9804C}"/>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DB8CF39-6CD5-3399-A3BE-A620D4C4A155}"/>
              </a:ext>
            </a:extLst>
          </p:cNvPr>
          <p:cNvSpPr>
            <a:spLocks noGrp="1"/>
          </p:cNvSpPr>
          <p:nvPr>
            <p:ph type="dt" sz="half" idx="10"/>
          </p:nvPr>
        </p:nvSpPr>
        <p:spPr/>
        <p:txBody>
          <a:bodyPr/>
          <a:lstStyle/>
          <a:p>
            <a:fld id="{A6DA0042-4F97-48AF-AE45-97941E16DCDF}" type="datetimeFigureOut">
              <a:rPr kumimoji="1" lang="ja-JP" altLang="en-US" smtClean="0"/>
              <a:t>2025/9/18</a:t>
            </a:fld>
            <a:endParaRPr kumimoji="1" lang="ja-JP" altLang="en-US"/>
          </a:p>
        </p:txBody>
      </p:sp>
      <p:sp>
        <p:nvSpPr>
          <p:cNvPr id="5" name="フッター プレースホルダー 4">
            <a:extLst>
              <a:ext uri="{FF2B5EF4-FFF2-40B4-BE49-F238E27FC236}">
                <a16:creationId xmlns:a16="http://schemas.microsoft.com/office/drawing/2014/main" id="{8C199154-53F6-0AF2-507F-B760CCDBF40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817B555-5ABA-A752-0AFB-E48481BD4E4C}"/>
              </a:ext>
            </a:extLst>
          </p:cNvPr>
          <p:cNvSpPr>
            <a:spLocks noGrp="1"/>
          </p:cNvSpPr>
          <p:nvPr>
            <p:ph type="sldNum" sz="quarter" idx="12"/>
          </p:nvPr>
        </p:nvSpPr>
        <p:spPr/>
        <p:txBody>
          <a:bodyPr/>
          <a:lstStyle/>
          <a:p>
            <a:fld id="{65184DF9-B117-4D45-B8CF-2CB4EB3F97C1}" type="slidenum">
              <a:rPr kumimoji="1" lang="ja-JP" altLang="en-US" smtClean="0"/>
              <a:t>‹#›</a:t>
            </a:fld>
            <a:endParaRPr kumimoji="1" lang="ja-JP" altLang="en-US"/>
          </a:p>
        </p:txBody>
      </p:sp>
    </p:spTree>
    <p:extLst>
      <p:ext uri="{BB962C8B-B14F-4D97-AF65-F5344CB8AC3E}">
        <p14:creationId xmlns:p14="http://schemas.microsoft.com/office/powerpoint/2010/main" val="344832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6C84539-9344-5D88-2F39-272D531DEDA0}"/>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734E863-A846-E602-2C91-1DEFC7CE464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6BD30342-3A90-C4C9-72D5-BB8C28C13371}"/>
              </a:ext>
            </a:extLst>
          </p:cNvPr>
          <p:cNvSpPr>
            <a:spLocks noGrp="1"/>
          </p:cNvSpPr>
          <p:nvPr>
            <p:ph type="dt" sz="half" idx="10"/>
          </p:nvPr>
        </p:nvSpPr>
        <p:spPr/>
        <p:txBody>
          <a:bodyPr/>
          <a:lstStyle/>
          <a:p>
            <a:fld id="{A6DA0042-4F97-48AF-AE45-97941E16DCDF}" type="datetimeFigureOut">
              <a:rPr kumimoji="1" lang="ja-JP" altLang="en-US" smtClean="0"/>
              <a:t>2025/9/18</a:t>
            </a:fld>
            <a:endParaRPr kumimoji="1" lang="ja-JP" altLang="en-US"/>
          </a:p>
        </p:txBody>
      </p:sp>
      <p:sp>
        <p:nvSpPr>
          <p:cNvPr id="5" name="フッター プレースホルダー 4">
            <a:extLst>
              <a:ext uri="{FF2B5EF4-FFF2-40B4-BE49-F238E27FC236}">
                <a16:creationId xmlns:a16="http://schemas.microsoft.com/office/drawing/2014/main" id="{5F1C15A9-F670-0564-F494-F513B909BFE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5FCE065-B002-C335-E420-51B7564C594F}"/>
              </a:ext>
            </a:extLst>
          </p:cNvPr>
          <p:cNvSpPr>
            <a:spLocks noGrp="1"/>
          </p:cNvSpPr>
          <p:nvPr>
            <p:ph type="sldNum" sz="quarter" idx="12"/>
          </p:nvPr>
        </p:nvSpPr>
        <p:spPr/>
        <p:txBody>
          <a:bodyPr/>
          <a:lstStyle/>
          <a:p>
            <a:fld id="{65184DF9-B117-4D45-B8CF-2CB4EB3F97C1}" type="slidenum">
              <a:rPr kumimoji="1" lang="ja-JP" altLang="en-US" smtClean="0"/>
              <a:t>‹#›</a:t>
            </a:fld>
            <a:endParaRPr kumimoji="1" lang="ja-JP" altLang="en-US"/>
          </a:p>
        </p:txBody>
      </p:sp>
    </p:spTree>
    <p:extLst>
      <p:ext uri="{BB962C8B-B14F-4D97-AF65-F5344CB8AC3E}">
        <p14:creationId xmlns:p14="http://schemas.microsoft.com/office/powerpoint/2010/main" val="3473493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740924B-B350-C53D-48EB-E897FD933B8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B719598-B0E3-D978-1B6F-6667314AF6B9}"/>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0916D54D-9E3D-048B-B69E-260EF339A1C2}"/>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95FD812E-1F43-D6B3-E201-0F0CFE5FDDF5}"/>
              </a:ext>
            </a:extLst>
          </p:cNvPr>
          <p:cNvSpPr>
            <a:spLocks noGrp="1"/>
          </p:cNvSpPr>
          <p:nvPr>
            <p:ph type="dt" sz="half" idx="10"/>
          </p:nvPr>
        </p:nvSpPr>
        <p:spPr/>
        <p:txBody>
          <a:bodyPr/>
          <a:lstStyle/>
          <a:p>
            <a:fld id="{A6DA0042-4F97-48AF-AE45-97941E16DCDF}" type="datetimeFigureOut">
              <a:rPr kumimoji="1" lang="ja-JP" altLang="en-US" smtClean="0"/>
              <a:t>2025/9/18</a:t>
            </a:fld>
            <a:endParaRPr kumimoji="1" lang="ja-JP" altLang="en-US"/>
          </a:p>
        </p:txBody>
      </p:sp>
      <p:sp>
        <p:nvSpPr>
          <p:cNvPr id="6" name="フッター プレースホルダー 5">
            <a:extLst>
              <a:ext uri="{FF2B5EF4-FFF2-40B4-BE49-F238E27FC236}">
                <a16:creationId xmlns:a16="http://schemas.microsoft.com/office/drawing/2014/main" id="{DE5B519C-009D-8FC3-0CA5-CA3318E8EF2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48FB000-656F-D4E4-0441-E16C10CEA52A}"/>
              </a:ext>
            </a:extLst>
          </p:cNvPr>
          <p:cNvSpPr>
            <a:spLocks noGrp="1"/>
          </p:cNvSpPr>
          <p:nvPr>
            <p:ph type="sldNum" sz="quarter" idx="12"/>
          </p:nvPr>
        </p:nvSpPr>
        <p:spPr/>
        <p:txBody>
          <a:bodyPr/>
          <a:lstStyle/>
          <a:p>
            <a:fld id="{65184DF9-B117-4D45-B8CF-2CB4EB3F97C1}" type="slidenum">
              <a:rPr kumimoji="1" lang="ja-JP" altLang="en-US" smtClean="0"/>
              <a:t>‹#›</a:t>
            </a:fld>
            <a:endParaRPr kumimoji="1" lang="ja-JP" altLang="en-US"/>
          </a:p>
        </p:txBody>
      </p:sp>
    </p:spTree>
    <p:extLst>
      <p:ext uri="{BB962C8B-B14F-4D97-AF65-F5344CB8AC3E}">
        <p14:creationId xmlns:p14="http://schemas.microsoft.com/office/powerpoint/2010/main" val="296935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57B0E5-A4FF-6955-FD47-448CFF577087}"/>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6BC8EA4-38E7-35D8-24DA-A671365A8C4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50577D07-8FB1-9659-87B4-ABFE6F1830B7}"/>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ADD26ACD-6C9F-E47E-557A-46FDF724257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1F3AC4F9-43F0-8464-14FB-82F464BD0AD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6BF59968-20F4-30D5-355D-66A32AAF4E3B}"/>
              </a:ext>
            </a:extLst>
          </p:cNvPr>
          <p:cNvSpPr>
            <a:spLocks noGrp="1"/>
          </p:cNvSpPr>
          <p:nvPr>
            <p:ph type="dt" sz="half" idx="10"/>
          </p:nvPr>
        </p:nvSpPr>
        <p:spPr/>
        <p:txBody>
          <a:bodyPr/>
          <a:lstStyle/>
          <a:p>
            <a:fld id="{A6DA0042-4F97-48AF-AE45-97941E16DCDF}" type="datetimeFigureOut">
              <a:rPr kumimoji="1" lang="ja-JP" altLang="en-US" smtClean="0"/>
              <a:t>2025/9/18</a:t>
            </a:fld>
            <a:endParaRPr kumimoji="1" lang="ja-JP" altLang="en-US"/>
          </a:p>
        </p:txBody>
      </p:sp>
      <p:sp>
        <p:nvSpPr>
          <p:cNvPr id="8" name="フッター プレースホルダー 7">
            <a:extLst>
              <a:ext uri="{FF2B5EF4-FFF2-40B4-BE49-F238E27FC236}">
                <a16:creationId xmlns:a16="http://schemas.microsoft.com/office/drawing/2014/main" id="{706B39A1-762D-0AF5-204B-9EFEB6A8863E}"/>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D93D6C98-5E33-34DE-8CE8-EB47E2CE7390}"/>
              </a:ext>
            </a:extLst>
          </p:cNvPr>
          <p:cNvSpPr>
            <a:spLocks noGrp="1"/>
          </p:cNvSpPr>
          <p:nvPr>
            <p:ph type="sldNum" sz="quarter" idx="12"/>
          </p:nvPr>
        </p:nvSpPr>
        <p:spPr/>
        <p:txBody>
          <a:bodyPr/>
          <a:lstStyle/>
          <a:p>
            <a:fld id="{65184DF9-B117-4D45-B8CF-2CB4EB3F97C1}" type="slidenum">
              <a:rPr kumimoji="1" lang="ja-JP" altLang="en-US" smtClean="0"/>
              <a:t>‹#›</a:t>
            </a:fld>
            <a:endParaRPr kumimoji="1" lang="ja-JP" altLang="en-US"/>
          </a:p>
        </p:txBody>
      </p:sp>
    </p:spTree>
    <p:extLst>
      <p:ext uri="{BB962C8B-B14F-4D97-AF65-F5344CB8AC3E}">
        <p14:creationId xmlns:p14="http://schemas.microsoft.com/office/powerpoint/2010/main" val="361536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31A722-8B37-69EB-446D-6236084A9C4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5F7864B0-6EB9-AF8D-CF61-A61A0BD807A4}"/>
              </a:ext>
            </a:extLst>
          </p:cNvPr>
          <p:cNvSpPr>
            <a:spLocks noGrp="1"/>
          </p:cNvSpPr>
          <p:nvPr>
            <p:ph type="dt" sz="half" idx="10"/>
          </p:nvPr>
        </p:nvSpPr>
        <p:spPr/>
        <p:txBody>
          <a:bodyPr/>
          <a:lstStyle/>
          <a:p>
            <a:fld id="{A6DA0042-4F97-48AF-AE45-97941E16DCDF}" type="datetimeFigureOut">
              <a:rPr kumimoji="1" lang="ja-JP" altLang="en-US" smtClean="0"/>
              <a:t>2025/9/18</a:t>
            </a:fld>
            <a:endParaRPr kumimoji="1" lang="ja-JP" altLang="en-US"/>
          </a:p>
        </p:txBody>
      </p:sp>
      <p:sp>
        <p:nvSpPr>
          <p:cNvPr id="4" name="フッター プレースホルダー 3">
            <a:extLst>
              <a:ext uri="{FF2B5EF4-FFF2-40B4-BE49-F238E27FC236}">
                <a16:creationId xmlns:a16="http://schemas.microsoft.com/office/drawing/2014/main" id="{2479B549-ABFD-82F5-0192-51B731B364B6}"/>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D62FB90C-C877-7AD9-83DB-FCC7145EB722}"/>
              </a:ext>
            </a:extLst>
          </p:cNvPr>
          <p:cNvSpPr>
            <a:spLocks noGrp="1"/>
          </p:cNvSpPr>
          <p:nvPr>
            <p:ph type="sldNum" sz="quarter" idx="12"/>
          </p:nvPr>
        </p:nvSpPr>
        <p:spPr/>
        <p:txBody>
          <a:bodyPr/>
          <a:lstStyle/>
          <a:p>
            <a:fld id="{65184DF9-B117-4D45-B8CF-2CB4EB3F97C1}" type="slidenum">
              <a:rPr kumimoji="1" lang="ja-JP" altLang="en-US" smtClean="0"/>
              <a:t>‹#›</a:t>
            </a:fld>
            <a:endParaRPr kumimoji="1" lang="ja-JP" altLang="en-US"/>
          </a:p>
        </p:txBody>
      </p:sp>
    </p:spTree>
    <p:extLst>
      <p:ext uri="{BB962C8B-B14F-4D97-AF65-F5344CB8AC3E}">
        <p14:creationId xmlns:p14="http://schemas.microsoft.com/office/powerpoint/2010/main" val="1525732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B69FAE7-6CBB-1E11-E60A-CA0C632B0C52}"/>
              </a:ext>
            </a:extLst>
          </p:cNvPr>
          <p:cNvSpPr>
            <a:spLocks noGrp="1"/>
          </p:cNvSpPr>
          <p:nvPr>
            <p:ph type="dt" sz="half" idx="10"/>
          </p:nvPr>
        </p:nvSpPr>
        <p:spPr/>
        <p:txBody>
          <a:bodyPr/>
          <a:lstStyle/>
          <a:p>
            <a:fld id="{A6DA0042-4F97-48AF-AE45-97941E16DCDF}" type="datetimeFigureOut">
              <a:rPr kumimoji="1" lang="ja-JP" altLang="en-US" smtClean="0"/>
              <a:t>2025/9/18</a:t>
            </a:fld>
            <a:endParaRPr kumimoji="1" lang="ja-JP" altLang="en-US"/>
          </a:p>
        </p:txBody>
      </p:sp>
      <p:sp>
        <p:nvSpPr>
          <p:cNvPr id="3" name="フッター プレースホルダー 2">
            <a:extLst>
              <a:ext uri="{FF2B5EF4-FFF2-40B4-BE49-F238E27FC236}">
                <a16:creationId xmlns:a16="http://schemas.microsoft.com/office/drawing/2014/main" id="{D4D8D8EE-181D-52E9-5F1A-099EB810543C}"/>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0288860-0AF2-6FEC-5CD7-E63C1B9DFABA}"/>
              </a:ext>
            </a:extLst>
          </p:cNvPr>
          <p:cNvSpPr>
            <a:spLocks noGrp="1"/>
          </p:cNvSpPr>
          <p:nvPr>
            <p:ph type="sldNum" sz="quarter" idx="12"/>
          </p:nvPr>
        </p:nvSpPr>
        <p:spPr/>
        <p:txBody>
          <a:bodyPr/>
          <a:lstStyle/>
          <a:p>
            <a:fld id="{65184DF9-B117-4D45-B8CF-2CB4EB3F97C1}" type="slidenum">
              <a:rPr kumimoji="1" lang="ja-JP" altLang="en-US" smtClean="0"/>
              <a:t>‹#›</a:t>
            </a:fld>
            <a:endParaRPr kumimoji="1" lang="ja-JP" altLang="en-US"/>
          </a:p>
        </p:txBody>
      </p:sp>
    </p:spTree>
    <p:extLst>
      <p:ext uri="{BB962C8B-B14F-4D97-AF65-F5344CB8AC3E}">
        <p14:creationId xmlns:p14="http://schemas.microsoft.com/office/powerpoint/2010/main" val="72354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CD2FF66-6AE5-CFB3-9302-83102E33FC8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1555205-4A18-F477-44A9-E601413F659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DE5CF77-08B4-6F04-3E6E-56C1B944BB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8D07EA6-1203-2961-E4B7-F8FEA1EE4BB1}"/>
              </a:ext>
            </a:extLst>
          </p:cNvPr>
          <p:cNvSpPr>
            <a:spLocks noGrp="1"/>
          </p:cNvSpPr>
          <p:nvPr>
            <p:ph type="dt" sz="half" idx="10"/>
          </p:nvPr>
        </p:nvSpPr>
        <p:spPr/>
        <p:txBody>
          <a:bodyPr/>
          <a:lstStyle/>
          <a:p>
            <a:fld id="{A6DA0042-4F97-48AF-AE45-97941E16DCDF}" type="datetimeFigureOut">
              <a:rPr kumimoji="1" lang="ja-JP" altLang="en-US" smtClean="0"/>
              <a:t>2025/9/18</a:t>
            </a:fld>
            <a:endParaRPr kumimoji="1" lang="ja-JP" altLang="en-US"/>
          </a:p>
        </p:txBody>
      </p:sp>
      <p:sp>
        <p:nvSpPr>
          <p:cNvPr id="6" name="フッター プレースホルダー 5">
            <a:extLst>
              <a:ext uri="{FF2B5EF4-FFF2-40B4-BE49-F238E27FC236}">
                <a16:creationId xmlns:a16="http://schemas.microsoft.com/office/drawing/2014/main" id="{5DFB4EF5-0DF7-DB38-1A79-5E94D9C12BC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3CC63E4-E913-4360-DE30-9F7CA0065F84}"/>
              </a:ext>
            </a:extLst>
          </p:cNvPr>
          <p:cNvSpPr>
            <a:spLocks noGrp="1"/>
          </p:cNvSpPr>
          <p:nvPr>
            <p:ph type="sldNum" sz="quarter" idx="12"/>
          </p:nvPr>
        </p:nvSpPr>
        <p:spPr/>
        <p:txBody>
          <a:bodyPr/>
          <a:lstStyle/>
          <a:p>
            <a:fld id="{65184DF9-B117-4D45-B8CF-2CB4EB3F97C1}" type="slidenum">
              <a:rPr kumimoji="1" lang="ja-JP" altLang="en-US" smtClean="0"/>
              <a:t>‹#›</a:t>
            </a:fld>
            <a:endParaRPr kumimoji="1" lang="ja-JP" altLang="en-US"/>
          </a:p>
        </p:txBody>
      </p:sp>
    </p:spTree>
    <p:extLst>
      <p:ext uri="{BB962C8B-B14F-4D97-AF65-F5344CB8AC3E}">
        <p14:creationId xmlns:p14="http://schemas.microsoft.com/office/powerpoint/2010/main" val="1929207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2901C4-2882-B40B-1CA9-D591E369E0C6}"/>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769A153C-F713-F35E-2905-2FF22D442D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70B3CC7B-A39C-FFD4-9A48-8B53239820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E71D78-38D4-4665-EDEE-B44EB9E7178C}"/>
              </a:ext>
            </a:extLst>
          </p:cNvPr>
          <p:cNvSpPr>
            <a:spLocks noGrp="1"/>
          </p:cNvSpPr>
          <p:nvPr>
            <p:ph type="dt" sz="half" idx="10"/>
          </p:nvPr>
        </p:nvSpPr>
        <p:spPr/>
        <p:txBody>
          <a:bodyPr/>
          <a:lstStyle/>
          <a:p>
            <a:fld id="{A6DA0042-4F97-48AF-AE45-97941E16DCDF}" type="datetimeFigureOut">
              <a:rPr kumimoji="1" lang="ja-JP" altLang="en-US" smtClean="0"/>
              <a:t>2025/9/18</a:t>
            </a:fld>
            <a:endParaRPr kumimoji="1" lang="ja-JP" altLang="en-US"/>
          </a:p>
        </p:txBody>
      </p:sp>
      <p:sp>
        <p:nvSpPr>
          <p:cNvPr id="6" name="フッター プレースホルダー 5">
            <a:extLst>
              <a:ext uri="{FF2B5EF4-FFF2-40B4-BE49-F238E27FC236}">
                <a16:creationId xmlns:a16="http://schemas.microsoft.com/office/drawing/2014/main" id="{D74BD234-06B4-6A96-65BA-DA513986379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E83F6B4-A876-267D-683E-9C47D420A2F7}"/>
              </a:ext>
            </a:extLst>
          </p:cNvPr>
          <p:cNvSpPr>
            <a:spLocks noGrp="1"/>
          </p:cNvSpPr>
          <p:nvPr>
            <p:ph type="sldNum" sz="quarter" idx="12"/>
          </p:nvPr>
        </p:nvSpPr>
        <p:spPr/>
        <p:txBody>
          <a:bodyPr/>
          <a:lstStyle/>
          <a:p>
            <a:fld id="{65184DF9-B117-4D45-B8CF-2CB4EB3F97C1}" type="slidenum">
              <a:rPr kumimoji="1" lang="ja-JP" altLang="en-US" smtClean="0"/>
              <a:t>‹#›</a:t>
            </a:fld>
            <a:endParaRPr kumimoji="1" lang="ja-JP" altLang="en-US"/>
          </a:p>
        </p:txBody>
      </p:sp>
    </p:spTree>
    <p:extLst>
      <p:ext uri="{BB962C8B-B14F-4D97-AF65-F5344CB8AC3E}">
        <p14:creationId xmlns:p14="http://schemas.microsoft.com/office/powerpoint/2010/main" val="4057538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B2A77DCB-3B75-E4E8-399F-13F144F7109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1E276BB-4D83-37B3-CCF4-61694161E6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C119A37-4C25-34DB-1325-EE8D071446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DA0042-4F97-48AF-AE45-97941E16DCDF}" type="datetimeFigureOut">
              <a:rPr kumimoji="1" lang="ja-JP" altLang="en-US" smtClean="0"/>
              <a:t>2025/9/18</a:t>
            </a:fld>
            <a:endParaRPr kumimoji="1" lang="ja-JP" altLang="en-US"/>
          </a:p>
        </p:txBody>
      </p:sp>
      <p:sp>
        <p:nvSpPr>
          <p:cNvPr id="5" name="フッター プレースホルダー 4">
            <a:extLst>
              <a:ext uri="{FF2B5EF4-FFF2-40B4-BE49-F238E27FC236}">
                <a16:creationId xmlns:a16="http://schemas.microsoft.com/office/drawing/2014/main" id="{C950C3D7-024F-BAF7-E764-2E1857B146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22AAE86A-9BE6-05C4-2FE8-2A012B1463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84DF9-B117-4D45-B8CF-2CB4EB3F97C1}" type="slidenum">
              <a:rPr kumimoji="1" lang="ja-JP" altLang="en-US" smtClean="0"/>
              <a:t>‹#›</a:t>
            </a:fld>
            <a:endParaRPr kumimoji="1" lang="ja-JP" altLang="en-US"/>
          </a:p>
        </p:txBody>
      </p:sp>
    </p:spTree>
    <p:extLst>
      <p:ext uri="{BB962C8B-B14F-4D97-AF65-F5344CB8AC3E}">
        <p14:creationId xmlns:p14="http://schemas.microsoft.com/office/powerpoint/2010/main" val="7536550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7BB44A41-F926-CC45-27C1-D3232B0DFDF8}"/>
              </a:ext>
            </a:extLst>
          </p:cNvPr>
          <p:cNvSpPr txBox="1"/>
          <p:nvPr/>
        </p:nvSpPr>
        <p:spPr>
          <a:xfrm>
            <a:off x="1076446" y="1606277"/>
            <a:ext cx="10058399" cy="1569660"/>
          </a:xfrm>
          <a:prstGeom prst="rect">
            <a:avLst/>
          </a:prstGeom>
          <a:noFill/>
        </p:spPr>
        <p:txBody>
          <a:bodyPr wrap="square" rtlCol="0">
            <a:spAutoFit/>
          </a:bodyPr>
          <a:lstStyle/>
          <a:p>
            <a:pPr algn="ctr"/>
            <a:r>
              <a:rPr kumimoji="1" lang="ja-JP" altLang="en-US" sz="3200" b="1" dirty="0"/>
              <a:t>国際標準に準拠した貿易分野データの手引き</a:t>
            </a:r>
            <a:endParaRPr kumimoji="1" lang="en-US" altLang="ja-JP" sz="3200" b="1" dirty="0"/>
          </a:p>
          <a:p>
            <a:pPr algn="ctr"/>
            <a:endParaRPr lang="en-US" altLang="ja-JP" sz="3200" b="1" dirty="0"/>
          </a:p>
          <a:p>
            <a:pPr algn="ctr"/>
            <a:r>
              <a:rPr lang="ja-JP" altLang="en-US" sz="3200" b="1" dirty="0"/>
              <a:t>概要</a:t>
            </a:r>
            <a:endParaRPr kumimoji="1" lang="ja-JP" altLang="en-US" sz="3200" b="1" dirty="0"/>
          </a:p>
        </p:txBody>
      </p:sp>
      <p:sp>
        <p:nvSpPr>
          <p:cNvPr id="4" name="テキスト ボックス 3">
            <a:extLst>
              <a:ext uri="{FF2B5EF4-FFF2-40B4-BE49-F238E27FC236}">
                <a16:creationId xmlns:a16="http://schemas.microsoft.com/office/drawing/2014/main" id="{0B06E15E-CA47-45A0-6D1D-C1A9E94FA696}"/>
              </a:ext>
            </a:extLst>
          </p:cNvPr>
          <p:cNvSpPr txBox="1"/>
          <p:nvPr/>
        </p:nvSpPr>
        <p:spPr>
          <a:xfrm>
            <a:off x="1169043" y="4815068"/>
            <a:ext cx="9965802" cy="830997"/>
          </a:xfrm>
          <a:prstGeom prst="rect">
            <a:avLst/>
          </a:prstGeom>
          <a:noFill/>
        </p:spPr>
        <p:txBody>
          <a:bodyPr wrap="square" rtlCol="0">
            <a:spAutoFit/>
          </a:bodyPr>
          <a:lstStyle/>
          <a:p>
            <a:pPr algn="ctr"/>
            <a:r>
              <a:rPr kumimoji="1" lang="en-US" altLang="ja-JP" sz="2400" b="1" dirty="0"/>
              <a:t>2025</a:t>
            </a:r>
            <a:r>
              <a:rPr kumimoji="1" lang="ja-JP" altLang="en-US" sz="2400" b="1" dirty="0"/>
              <a:t>年</a:t>
            </a:r>
            <a:r>
              <a:rPr kumimoji="1" lang="en-US" altLang="ja-JP" sz="2400" b="1" dirty="0"/>
              <a:t>9</a:t>
            </a:r>
            <a:r>
              <a:rPr kumimoji="1" lang="ja-JP" altLang="en-US" sz="2400" b="1" dirty="0"/>
              <a:t>月</a:t>
            </a:r>
            <a:r>
              <a:rPr lang="en-US" altLang="ja-JP" sz="2400" b="1" dirty="0"/>
              <a:t>17</a:t>
            </a:r>
            <a:r>
              <a:rPr kumimoji="1" lang="ja-JP" altLang="en-US" sz="2400" b="1" dirty="0"/>
              <a:t>日</a:t>
            </a:r>
            <a:endParaRPr kumimoji="1" lang="en-US" altLang="ja-JP" sz="2400" b="1" dirty="0"/>
          </a:p>
          <a:p>
            <a:pPr algn="ctr"/>
            <a:r>
              <a:rPr lang="ja-JP" altLang="en-US" sz="2400" b="1" dirty="0"/>
              <a:t>一般社団法人サプライチェーン情報基盤研究会</a:t>
            </a:r>
            <a:endParaRPr kumimoji="1" lang="ja-JP" altLang="en-US" sz="2400" b="1" dirty="0"/>
          </a:p>
        </p:txBody>
      </p:sp>
    </p:spTree>
    <p:extLst>
      <p:ext uri="{BB962C8B-B14F-4D97-AF65-F5344CB8AC3E}">
        <p14:creationId xmlns:p14="http://schemas.microsoft.com/office/powerpoint/2010/main" val="205224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A94A0B58-B4F5-C234-FBE0-7AAAED65380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12956" y="1328678"/>
            <a:ext cx="9166088" cy="5158619"/>
          </a:xfrm>
          <a:prstGeom prst="rect">
            <a:avLst/>
          </a:prstGeom>
          <a:noFill/>
          <a:ln>
            <a:noFill/>
          </a:ln>
        </p:spPr>
      </p:pic>
      <p:sp>
        <p:nvSpPr>
          <p:cNvPr id="3" name="テキスト ボックス 2">
            <a:extLst>
              <a:ext uri="{FF2B5EF4-FFF2-40B4-BE49-F238E27FC236}">
                <a16:creationId xmlns:a16="http://schemas.microsoft.com/office/drawing/2014/main" id="{80C78601-5203-C7B2-BA7A-A4E6AA46E110}"/>
              </a:ext>
            </a:extLst>
          </p:cNvPr>
          <p:cNvSpPr txBox="1"/>
          <p:nvPr/>
        </p:nvSpPr>
        <p:spPr>
          <a:xfrm>
            <a:off x="4149811" y="370703"/>
            <a:ext cx="3892378" cy="584775"/>
          </a:xfrm>
          <a:prstGeom prst="rect">
            <a:avLst/>
          </a:prstGeom>
          <a:noFill/>
        </p:spPr>
        <p:txBody>
          <a:bodyPr wrap="square" rtlCol="0">
            <a:spAutoFit/>
          </a:bodyPr>
          <a:lstStyle/>
          <a:p>
            <a:r>
              <a:rPr kumimoji="1" lang="ja-JP" altLang="en-US" sz="3200" b="1" dirty="0"/>
              <a:t>国連</a:t>
            </a:r>
            <a:r>
              <a:rPr kumimoji="1" lang="en-US" altLang="ja-JP" sz="3200" b="1" dirty="0"/>
              <a:t>CEFACT</a:t>
            </a:r>
            <a:r>
              <a:rPr kumimoji="1" lang="ja-JP" altLang="en-US" sz="3200" b="1" dirty="0"/>
              <a:t>標準</a:t>
            </a:r>
          </a:p>
        </p:txBody>
      </p:sp>
    </p:spTree>
    <p:extLst>
      <p:ext uri="{BB962C8B-B14F-4D97-AF65-F5344CB8AC3E}">
        <p14:creationId xmlns:p14="http://schemas.microsoft.com/office/powerpoint/2010/main" val="6433232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FC507C44-8D76-8ED4-A0B4-F22A5CA5427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9049" y="408512"/>
            <a:ext cx="11042601" cy="6214709"/>
          </a:xfrm>
          <a:prstGeom prst="rect">
            <a:avLst/>
          </a:prstGeom>
          <a:noFill/>
          <a:ln>
            <a:noFill/>
          </a:ln>
        </p:spPr>
      </p:pic>
    </p:spTree>
    <p:extLst>
      <p:ext uri="{BB962C8B-B14F-4D97-AF65-F5344CB8AC3E}">
        <p14:creationId xmlns:p14="http://schemas.microsoft.com/office/powerpoint/2010/main" val="3463514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2C83733-A68A-E45F-4F43-2424B9EFCC0F}"/>
              </a:ext>
            </a:extLst>
          </p:cNvPr>
          <p:cNvSpPr txBox="1"/>
          <p:nvPr/>
        </p:nvSpPr>
        <p:spPr>
          <a:xfrm>
            <a:off x="520861" y="590309"/>
            <a:ext cx="6584274" cy="584775"/>
          </a:xfrm>
          <a:prstGeom prst="rect">
            <a:avLst/>
          </a:prstGeom>
          <a:solidFill>
            <a:schemeClr val="accent1"/>
          </a:solidFill>
        </p:spPr>
        <p:txBody>
          <a:bodyPr wrap="square" rtlCol="0">
            <a:spAutoFit/>
          </a:bodyPr>
          <a:lstStyle/>
          <a:p>
            <a:r>
              <a:rPr kumimoji="1" lang="ja-JP" altLang="en-US" sz="3200" b="1" dirty="0">
                <a:solidFill>
                  <a:schemeClr val="bg1"/>
                </a:solidFill>
              </a:rPr>
              <a:t>第３章　国連</a:t>
            </a:r>
            <a:r>
              <a:rPr kumimoji="1" lang="en-US" altLang="ja-JP" sz="3200" b="1" dirty="0">
                <a:solidFill>
                  <a:schemeClr val="bg1"/>
                </a:solidFill>
              </a:rPr>
              <a:t>CEFACT</a:t>
            </a:r>
            <a:r>
              <a:rPr kumimoji="1" lang="ja-JP" altLang="en-US" sz="3200" b="1" dirty="0">
                <a:solidFill>
                  <a:schemeClr val="bg1"/>
                </a:solidFill>
              </a:rPr>
              <a:t>標準</a:t>
            </a:r>
          </a:p>
        </p:txBody>
      </p:sp>
    </p:spTree>
    <p:extLst>
      <p:ext uri="{BB962C8B-B14F-4D97-AF65-F5344CB8AC3E}">
        <p14:creationId xmlns:p14="http://schemas.microsoft.com/office/powerpoint/2010/main" val="20246763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C16B7DD9-501C-C440-4AC3-C9A34F02D2A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1382" y="1371600"/>
            <a:ext cx="11269235" cy="4757351"/>
          </a:xfrm>
          <a:prstGeom prst="rect">
            <a:avLst/>
          </a:prstGeom>
          <a:noFill/>
          <a:ln>
            <a:noFill/>
          </a:ln>
        </p:spPr>
      </p:pic>
      <p:sp>
        <p:nvSpPr>
          <p:cNvPr id="3" name="テキスト ボックス 2">
            <a:extLst>
              <a:ext uri="{FF2B5EF4-FFF2-40B4-BE49-F238E27FC236}">
                <a16:creationId xmlns:a16="http://schemas.microsoft.com/office/drawing/2014/main" id="{4609E231-70DA-FDA4-6240-837DCE580D8D}"/>
              </a:ext>
            </a:extLst>
          </p:cNvPr>
          <p:cNvSpPr txBox="1"/>
          <p:nvPr/>
        </p:nvSpPr>
        <p:spPr>
          <a:xfrm>
            <a:off x="3278659" y="383059"/>
            <a:ext cx="5634681" cy="584775"/>
          </a:xfrm>
          <a:prstGeom prst="rect">
            <a:avLst/>
          </a:prstGeom>
          <a:noFill/>
        </p:spPr>
        <p:txBody>
          <a:bodyPr wrap="square" rtlCol="0">
            <a:spAutoFit/>
          </a:bodyPr>
          <a:lstStyle/>
          <a:p>
            <a:pPr algn="ctr"/>
            <a:r>
              <a:rPr lang="ja-JP" altLang="ja-JP" sz="3200" b="1" dirty="0"/>
              <a:t>標準電子取引参照モデル</a:t>
            </a:r>
            <a:endParaRPr kumimoji="1" lang="ja-JP" altLang="en-US" sz="3200" b="1" dirty="0"/>
          </a:p>
        </p:txBody>
      </p:sp>
    </p:spTree>
    <p:extLst>
      <p:ext uri="{BB962C8B-B14F-4D97-AF65-F5344CB8AC3E}">
        <p14:creationId xmlns:p14="http://schemas.microsoft.com/office/powerpoint/2010/main" val="10900559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1842BE48-4F47-8675-7A16-EA88487941D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98871" y="1223318"/>
            <a:ext cx="8994257" cy="5226907"/>
          </a:xfrm>
          <a:prstGeom prst="rect">
            <a:avLst/>
          </a:prstGeom>
          <a:noFill/>
          <a:ln>
            <a:noFill/>
          </a:ln>
        </p:spPr>
      </p:pic>
      <p:sp>
        <p:nvSpPr>
          <p:cNvPr id="3" name="テキスト ボックス 2">
            <a:extLst>
              <a:ext uri="{FF2B5EF4-FFF2-40B4-BE49-F238E27FC236}">
                <a16:creationId xmlns:a16="http://schemas.microsoft.com/office/drawing/2014/main" id="{7D57C91B-FCCF-6AB3-A965-41A3BF23DFA4}"/>
              </a:ext>
            </a:extLst>
          </p:cNvPr>
          <p:cNvSpPr txBox="1"/>
          <p:nvPr/>
        </p:nvSpPr>
        <p:spPr>
          <a:xfrm>
            <a:off x="2001795" y="271848"/>
            <a:ext cx="7858897" cy="584775"/>
          </a:xfrm>
          <a:prstGeom prst="rect">
            <a:avLst/>
          </a:prstGeom>
          <a:noFill/>
        </p:spPr>
        <p:txBody>
          <a:bodyPr wrap="square" rtlCol="0">
            <a:spAutoFit/>
          </a:bodyPr>
          <a:lstStyle/>
          <a:p>
            <a:pPr algn="ctr"/>
            <a:r>
              <a:rPr lang="ja-JP" altLang="ja-JP" sz="3200" b="1" dirty="0"/>
              <a:t>国連</a:t>
            </a:r>
            <a:r>
              <a:rPr lang="en-US" altLang="ja-JP" sz="3200" b="1" dirty="0"/>
              <a:t>CEFACT</a:t>
            </a:r>
            <a:r>
              <a:rPr lang="ja-JP" altLang="ja-JP" sz="3200" b="1" dirty="0"/>
              <a:t>標準によるメッセージ設計</a:t>
            </a:r>
            <a:endParaRPr kumimoji="1" lang="ja-JP" altLang="en-US" sz="3200" b="1" dirty="0"/>
          </a:p>
        </p:txBody>
      </p:sp>
    </p:spTree>
    <p:extLst>
      <p:ext uri="{BB962C8B-B14F-4D97-AF65-F5344CB8AC3E}">
        <p14:creationId xmlns:p14="http://schemas.microsoft.com/office/powerpoint/2010/main" val="27737607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B90A9591-557D-41E9-FA11-893F6D099BBB}"/>
              </a:ext>
            </a:extLst>
          </p:cNvPr>
          <p:cNvSpPr txBox="1"/>
          <p:nvPr/>
        </p:nvSpPr>
        <p:spPr>
          <a:xfrm>
            <a:off x="1198606" y="976185"/>
            <a:ext cx="10379676" cy="5970865"/>
          </a:xfrm>
          <a:prstGeom prst="rect">
            <a:avLst/>
          </a:prstGeom>
          <a:noFill/>
        </p:spPr>
        <p:txBody>
          <a:bodyPr wrap="square" rtlCol="0">
            <a:spAutoFit/>
          </a:bodyPr>
          <a:lstStyle/>
          <a:p>
            <a:pPr marL="285750" lvl="0" indent="-285750">
              <a:buFont typeface="Wingdings" panose="05000000000000000000" pitchFamily="2" charset="2"/>
              <a:buChar char="Ø"/>
            </a:pPr>
            <a:r>
              <a:rPr lang="ja-JP" altLang="ja-JP" sz="2800" dirty="0"/>
              <a:t>目的：定義する業務（プロセス）の目的を記述する。</a:t>
            </a:r>
            <a:endParaRPr lang="en-US" altLang="ja-JP" sz="2800" dirty="0"/>
          </a:p>
          <a:p>
            <a:pPr marL="285750" lvl="0" indent="-285750">
              <a:buFont typeface="Wingdings" panose="05000000000000000000" pitchFamily="2" charset="2"/>
              <a:buChar char="Ø"/>
            </a:pPr>
            <a:endParaRPr lang="ja-JP" altLang="ja-JP" sz="2800" dirty="0"/>
          </a:p>
          <a:p>
            <a:pPr marL="285750" lvl="0" indent="-285750">
              <a:buFont typeface="Wingdings" panose="05000000000000000000" pitchFamily="2" charset="2"/>
              <a:buChar char="Ø"/>
            </a:pPr>
            <a:r>
              <a:rPr lang="ja-JP" altLang="ja-JP" sz="2800" dirty="0"/>
              <a:t>範囲：業務分類または業界における位置づけと、その中におけるプロセス対象範囲を記述する。</a:t>
            </a:r>
          </a:p>
          <a:p>
            <a:pPr marL="285750" lvl="0" indent="-285750">
              <a:buFont typeface="Wingdings" panose="05000000000000000000" pitchFamily="2" charset="2"/>
              <a:buChar char="Ø"/>
            </a:pPr>
            <a:endParaRPr lang="en-US" altLang="ja-JP" sz="2800" dirty="0"/>
          </a:p>
          <a:p>
            <a:pPr marL="285750" lvl="0" indent="-285750">
              <a:buFont typeface="Wingdings" panose="05000000000000000000" pitchFamily="2" charset="2"/>
              <a:buChar char="Ø"/>
            </a:pPr>
            <a:r>
              <a:rPr lang="ja-JP" altLang="ja-JP" sz="2800" dirty="0"/>
              <a:t>業務領域：業務単位の集合と関連当事者をユースケース図で表記する。</a:t>
            </a:r>
          </a:p>
          <a:p>
            <a:pPr marL="285750" lvl="0" indent="-285750">
              <a:buFont typeface="Wingdings" panose="05000000000000000000" pitchFamily="2" charset="2"/>
              <a:buChar char="Ø"/>
            </a:pPr>
            <a:endParaRPr lang="en-US" altLang="ja-JP" sz="2800" dirty="0"/>
          </a:p>
          <a:p>
            <a:pPr marL="285750" lvl="0" indent="-285750">
              <a:buFont typeface="Wingdings" panose="05000000000000000000" pitchFamily="2" charset="2"/>
              <a:buChar char="Ø"/>
            </a:pPr>
            <a:r>
              <a:rPr lang="ja-JP" altLang="ja-JP" sz="2800" dirty="0"/>
              <a:t>プロセス定義：プロセス内の活動をアクティビティ図で表記する。</a:t>
            </a:r>
          </a:p>
          <a:p>
            <a:pPr marL="285750" lvl="0" indent="-285750">
              <a:buFont typeface="Wingdings" panose="05000000000000000000" pitchFamily="2" charset="2"/>
              <a:buChar char="Ø"/>
            </a:pPr>
            <a:endParaRPr lang="en-US" altLang="ja-JP" sz="2800" dirty="0"/>
          </a:p>
          <a:p>
            <a:pPr marL="285750" lvl="0" indent="-285750">
              <a:buFont typeface="Wingdings" panose="05000000000000000000" pitchFamily="2" charset="2"/>
              <a:buChar char="Ø"/>
            </a:pPr>
            <a:r>
              <a:rPr lang="ja-JP" altLang="ja-JP" sz="2800" dirty="0"/>
              <a:t>概念データモデル：メッセージ構築法に則り、メッセージ構造をクラス図で表記する。</a:t>
            </a:r>
          </a:p>
          <a:p>
            <a:endParaRPr kumimoji="1" lang="ja-JP" altLang="en-US" dirty="0"/>
          </a:p>
        </p:txBody>
      </p:sp>
      <p:sp>
        <p:nvSpPr>
          <p:cNvPr id="3" name="テキスト ボックス 2">
            <a:extLst>
              <a:ext uri="{FF2B5EF4-FFF2-40B4-BE49-F238E27FC236}">
                <a16:creationId xmlns:a16="http://schemas.microsoft.com/office/drawing/2014/main" id="{022EEF32-F5CD-A1B5-05B2-F58756A52997}"/>
              </a:ext>
            </a:extLst>
          </p:cNvPr>
          <p:cNvSpPr txBox="1"/>
          <p:nvPr/>
        </p:nvSpPr>
        <p:spPr>
          <a:xfrm>
            <a:off x="3408405" y="259492"/>
            <a:ext cx="5375189" cy="584775"/>
          </a:xfrm>
          <a:prstGeom prst="rect">
            <a:avLst/>
          </a:prstGeom>
          <a:noFill/>
        </p:spPr>
        <p:txBody>
          <a:bodyPr wrap="square" rtlCol="0">
            <a:spAutoFit/>
          </a:bodyPr>
          <a:lstStyle/>
          <a:p>
            <a:pPr algn="ctr"/>
            <a:r>
              <a:rPr kumimoji="1" lang="ja-JP" altLang="en-US" sz="3200" b="1" dirty="0"/>
              <a:t>業務要件仕様（</a:t>
            </a:r>
            <a:r>
              <a:rPr kumimoji="1" lang="en-US" altLang="ja-JP" sz="3200" b="1" dirty="0"/>
              <a:t>BRS</a:t>
            </a:r>
            <a:r>
              <a:rPr kumimoji="1" lang="ja-JP" altLang="en-US" sz="3200" b="1" dirty="0"/>
              <a:t>）</a:t>
            </a:r>
          </a:p>
        </p:txBody>
      </p:sp>
    </p:spTree>
    <p:extLst>
      <p:ext uri="{BB962C8B-B14F-4D97-AF65-F5344CB8AC3E}">
        <p14:creationId xmlns:p14="http://schemas.microsoft.com/office/powerpoint/2010/main" val="26428469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C3B27EAB-8FC6-DC46-DDC2-BF96CDBD538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77082" y="1430061"/>
            <a:ext cx="9121492" cy="5131376"/>
          </a:xfrm>
          <a:prstGeom prst="rect">
            <a:avLst/>
          </a:prstGeom>
          <a:noFill/>
          <a:ln>
            <a:noFill/>
          </a:ln>
        </p:spPr>
      </p:pic>
      <p:sp>
        <p:nvSpPr>
          <p:cNvPr id="3" name="テキスト ボックス 2">
            <a:extLst>
              <a:ext uri="{FF2B5EF4-FFF2-40B4-BE49-F238E27FC236}">
                <a16:creationId xmlns:a16="http://schemas.microsoft.com/office/drawing/2014/main" id="{0A2EA20B-6149-60ED-A558-1F971DA2B568}"/>
              </a:ext>
            </a:extLst>
          </p:cNvPr>
          <p:cNvSpPr txBox="1"/>
          <p:nvPr/>
        </p:nvSpPr>
        <p:spPr>
          <a:xfrm>
            <a:off x="3163329" y="444843"/>
            <a:ext cx="5832389" cy="584775"/>
          </a:xfrm>
          <a:prstGeom prst="rect">
            <a:avLst/>
          </a:prstGeom>
          <a:noFill/>
        </p:spPr>
        <p:txBody>
          <a:bodyPr wrap="square" rtlCol="0">
            <a:spAutoFit/>
          </a:bodyPr>
          <a:lstStyle/>
          <a:p>
            <a:pPr algn="ctr"/>
            <a:r>
              <a:rPr lang="ja-JP" altLang="ja-JP" sz="3200" b="1" dirty="0"/>
              <a:t>コア構成要素と業務情報項目</a:t>
            </a:r>
            <a:endParaRPr kumimoji="1" lang="ja-JP" altLang="en-US" sz="3200" b="1" dirty="0"/>
          </a:p>
        </p:txBody>
      </p:sp>
    </p:spTree>
    <p:extLst>
      <p:ext uri="{BB962C8B-B14F-4D97-AF65-F5344CB8AC3E}">
        <p14:creationId xmlns:p14="http://schemas.microsoft.com/office/powerpoint/2010/main" val="8291371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05AF4A05-F6C0-C506-DD0D-21A0B86D4D0E}"/>
              </a:ext>
            </a:extLst>
          </p:cNvPr>
          <p:cNvPicPr>
            <a:picLocks noChangeAspect="1"/>
          </p:cNvPicPr>
          <p:nvPr/>
        </p:nvPicPr>
        <p:blipFill>
          <a:blip r:embed="rId2"/>
          <a:stretch>
            <a:fillRect/>
          </a:stretch>
        </p:blipFill>
        <p:spPr>
          <a:xfrm>
            <a:off x="1931937" y="956694"/>
            <a:ext cx="8328125" cy="5724872"/>
          </a:xfrm>
          <a:prstGeom prst="rect">
            <a:avLst/>
          </a:prstGeom>
        </p:spPr>
      </p:pic>
      <p:sp>
        <p:nvSpPr>
          <p:cNvPr id="8" name="テキスト ボックス 7">
            <a:extLst>
              <a:ext uri="{FF2B5EF4-FFF2-40B4-BE49-F238E27FC236}">
                <a16:creationId xmlns:a16="http://schemas.microsoft.com/office/drawing/2014/main" id="{04D409D4-E3E2-E71E-383A-F435AEFA1775}"/>
              </a:ext>
            </a:extLst>
          </p:cNvPr>
          <p:cNvSpPr txBox="1"/>
          <p:nvPr/>
        </p:nvSpPr>
        <p:spPr>
          <a:xfrm>
            <a:off x="2580503" y="176434"/>
            <a:ext cx="7030994" cy="584775"/>
          </a:xfrm>
          <a:prstGeom prst="rect">
            <a:avLst/>
          </a:prstGeom>
          <a:noFill/>
        </p:spPr>
        <p:txBody>
          <a:bodyPr wrap="square" rtlCol="0">
            <a:spAutoFit/>
          </a:bodyPr>
          <a:lstStyle/>
          <a:p>
            <a:pPr algn="ctr"/>
            <a:r>
              <a:rPr kumimoji="1" lang="ja-JP" altLang="en-US" sz="3200" b="1" dirty="0"/>
              <a:t>コア構成要素（例）</a:t>
            </a:r>
          </a:p>
        </p:txBody>
      </p:sp>
    </p:spTree>
    <p:extLst>
      <p:ext uri="{BB962C8B-B14F-4D97-AF65-F5344CB8AC3E}">
        <p14:creationId xmlns:p14="http://schemas.microsoft.com/office/powerpoint/2010/main" val="13694251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2903AA29-8E87-9A21-7A21-5A79478E91D2}"/>
              </a:ext>
            </a:extLst>
          </p:cNvPr>
          <p:cNvPicPr>
            <a:picLocks noChangeAspect="1"/>
          </p:cNvPicPr>
          <p:nvPr/>
        </p:nvPicPr>
        <p:blipFill>
          <a:blip r:embed="rId2"/>
          <a:stretch>
            <a:fillRect/>
          </a:stretch>
        </p:blipFill>
        <p:spPr>
          <a:xfrm>
            <a:off x="1407879" y="1187523"/>
            <a:ext cx="8762395" cy="4027028"/>
          </a:xfrm>
          <a:prstGeom prst="rect">
            <a:avLst/>
          </a:prstGeom>
        </p:spPr>
      </p:pic>
      <p:sp>
        <p:nvSpPr>
          <p:cNvPr id="4" name="四角形: 角を丸くする 3">
            <a:extLst>
              <a:ext uri="{FF2B5EF4-FFF2-40B4-BE49-F238E27FC236}">
                <a16:creationId xmlns:a16="http://schemas.microsoft.com/office/drawing/2014/main" id="{228245C6-3340-2174-9488-C6E9E63E8890}"/>
              </a:ext>
            </a:extLst>
          </p:cNvPr>
          <p:cNvSpPr/>
          <p:nvPr/>
        </p:nvSpPr>
        <p:spPr>
          <a:xfrm>
            <a:off x="1460339" y="1505178"/>
            <a:ext cx="1545533" cy="276541"/>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600" b="1" dirty="0">
                <a:solidFill>
                  <a:schemeClr val="tx1"/>
                </a:solidFill>
              </a:rPr>
              <a:t>UN01004333</a:t>
            </a:r>
            <a:endParaRPr kumimoji="1" lang="ja-JP" altLang="en-US" sz="1600" b="1" dirty="0">
              <a:solidFill>
                <a:schemeClr val="tx1"/>
              </a:solidFill>
            </a:endParaRPr>
          </a:p>
        </p:txBody>
      </p:sp>
      <p:sp>
        <p:nvSpPr>
          <p:cNvPr id="5" name="四角形: 角を丸くする 4">
            <a:extLst>
              <a:ext uri="{FF2B5EF4-FFF2-40B4-BE49-F238E27FC236}">
                <a16:creationId xmlns:a16="http://schemas.microsoft.com/office/drawing/2014/main" id="{9C058C58-FD23-E7BA-C1C6-5F0C9681FDB3}"/>
              </a:ext>
            </a:extLst>
          </p:cNvPr>
          <p:cNvSpPr/>
          <p:nvPr/>
        </p:nvSpPr>
        <p:spPr>
          <a:xfrm>
            <a:off x="7293667" y="2681469"/>
            <a:ext cx="1545533" cy="276541"/>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600" b="1" dirty="0">
                <a:solidFill>
                  <a:schemeClr val="tx1"/>
                </a:solidFill>
              </a:rPr>
              <a:t>UN01004333</a:t>
            </a:r>
            <a:endParaRPr kumimoji="1" lang="ja-JP" altLang="en-US" sz="1600" b="1" dirty="0">
              <a:solidFill>
                <a:schemeClr val="tx1"/>
              </a:solidFill>
            </a:endParaRPr>
          </a:p>
        </p:txBody>
      </p:sp>
      <p:sp>
        <p:nvSpPr>
          <p:cNvPr id="6" name="四角形: 角を丸くする 5">
            <a:extLst>
              <a:ext uri="{FF2B5EF4-FFF2-40B4-BE49-F238E27FC236}">
                <a16:creationId xmlns:a16="http://schemas.microsoft.com/office/drawing/2014/main" id="{73D16C64-77A7-BDE5-A6D4-D888FBFBCEFD}"/>
              </a:ext>
            </a:extLst>
          </p:cNvPr>
          <p:cNvSpPr/>
          <p:nvPr/>
        </p:nvSpPr>
        <p:spPr>
          <a:xfrm>
            <a:off x="3005873" y="3021316"/>
            <a:ext cx="1545533" cy="276541"/>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600" b="1" dirty="0">
                <a:solidFill>
                  <a:schemeClr val="tx1"/>
                </a:solidFill>
              </a:rPr>
              <a:t>UN01004337</a:t>
            </a:r>
            <a:endParaRPr kumimoji="1" lang="ja-JP" altLang="en-US" sz="1600" b="1" dirty="0">
              <a:solidFill>
                <a:schemeClr val="tx1"/>
              </a:solidFill>
            </a:endParaRPr>
          </a:p>
        </p:txBody>
      </p:sp>
      <p:sp>
        <p:nvSpPr>
          <p:cNvPr id="7" name="四角形: 角を丸くする 6">
            <a:extLst>
              <a:ext uri="{FF2B5EF4-FFF2-40B4-BE49-F238E27FC236}">
                <a16:creationId xmlns:a16="http://schemas.microsoft.com/office/drawing/2014/main" id="{237880DB-8041-52B1-DD06-55C56541A4D7}"/>
              </a:ext>
            </a:extLst>
          </p:cNvPr>
          <p:cNvSpPr/>
          <p:nvPr/>
        </p:nvSpPr>
        <p:spPr>
          <a:xfrm>
            <a:off x="3005872" y="4011414"/>
            <a:ext cx="1545533" cy="276541"/>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600" b="1" dirty="0">
                <a:solidFill>
                  <a:schemeClr val="tx1"/>
                </a:solidFill>
              </a:rPr>
              <a:t>UN01004338</a:t>
            </a:r>
            <a:endParaRPr kumimoji="1" lang="ja-JP" altLang="en-US" sz="1600" b="1" dirty="0">
              <a:solidFill>
                <a:schemeClr val="tx1"/>
              </a:solidFill>
            </a:endParaRPr>
          </a:p>
        </p:txBody>
      </p:sp>
      <p:sp>
        <p:nvSpPr>
          <p:cNvPr id="2" name="テキスト ボックス 1">
            <a:extLst>
              <a:ext uri="{FF2B5EF4-FFF2-40B4-BE49-F238E27FC236}">
                <a16:creationId xmlns:a16="http://schemas.microsoft.com/office/drawing/2014/main" id="{721C74A6-C9C5-BC73-044D-FD078349B6DA}"/>
              </a:ext>
            </a:extLst>
          </p:cNvPr>
          <p:cNvSpPr txBox="1"/>
          <p:nvPr/>
        </p:nvSpPr>
        <p:spPr>
          <a:xfrm>
            <a:off x="2580503" y="176434"/>
            <a:ext cx="7030994" cy="584775"/>
          </a:xfrm>
          <a:prstGeom prst="rect">
            <a:avLst/>
          </a:prstGeom>
          <a:noFill/>
        </p:spPr>
        <p:txBody>
          <a:bodyPr wrap="square" rtlCol="0">
            <a:spAutoFit/>
          </a:bodyPr>
          <a:lstStyle/>
          <a:p>
            <a:pPr algn="ctr"/>
            <a:r>
              <a:rPr lang="ja-JP" altLang="en-US" sz="3200" b="1" dirty="0"/>
              <a:t>業務情報項目</a:t>
            </a:r>
            <a:r>
              <a:rPr kumimoji="1" lang="ja-JP" altLang="en-US" sz="3200" b="1" dirty="0"/>
              <a:t>（例）</a:t>
            </a:r>
          </a:p>
        </p:txBody>
      </p:sp>
    </p:spTree>
    <p:extLst>
      <p:ext uri="{BB962C8B-B14F-4D97-AF65-F5344CB8AC3E}">
        <p14:creationId xmlns:p14="http://schemas.microsoft.com/office/powerpoint/2010/main" val="5971685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9A5AB75C-E2E8-AF2F-51B6-308679122F0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11126" y="886760"/>
            <a:ext cx="9929354" cy="5588181"/>
          </a:xfrm>
          <a:prstGeom prst="rect">
            <a:avLst/>
          </a:prstGeom>
          <a:noFill/>
          <a:ln>
            <a:noFill/>
          </a:ln>
        </p:spPr>
      </p:pic>
      <p:sp>
        <p:nvSpPr>
          <p:cNvPr id="3" name="テキスト ボックス 2">
            <a:extLst>
              <a:ext uri="{FF2B5EF4-FFF2-40B4-BE49-F238E27FC236}">
                <a16:creationId xmlns:a16="http://schemas.microsoft.com/office/drawing/2014/main" id="{E01DB7FE-1D04-BA1D-FD69-B0E41BDCFD96}"/>
              </a:ext>
            </a:extLst>
          </p:cNvPr>
          <p:cNvSpPr txBox="1"/>
          <p:nvPr/>
        </p:nvSpPr>
        <p:spPr>
          <a:xfrm>
            <a:off x="3124200" y="383059"/>
            <a:ext cx="5943600" cy="584775"/>
          </a:xfrm>
          <a:prstGeom prst="rect">
            <a:avLst/>
          </a:prstGeom>
          <a:noFill/>
        </p:spPr>
        <p:txBody>
          <a:bodyPr wrap="square" rtlCol="0">
            <a:spAutoFit/>
          </a:bodyPr>
          <a:lstStyle/>
          <a:p>
            <a:pPr algn="ctr"/>
            <a:r>
              <a:rPr kumimoji="1" lang="ja-JP" altLang="en-US" sz="3200" b="1" dirty="0"/>
              <a:t>国連</a:t>
            </a:r>
            <a:r>
              <a:rPr kumimoji="1" lang="en-US" altLang="ja-JP" sz="3200" b="1" dirty="0"/>
              <a:t>CEFACT</a:t>
            </a:r>
            <a:r>
              <a:rPr kumimoji="1" lang="ja-JP" altLang="en-US" sz="3200" b="1" dirty="0"/>
              <a:t>共通辞書</a:t>
            </a:r>
          </a:p>
        </p:txBody>
      </p:sp>
    </p:spTree>
    <p:extLst>
      <p:ext uri="{BB962C8B-B14F-4D97-AF65-F5344CB8AC3E}">
        <p14:creationId xmlns:p14="http://schemas.microsoft.com/office/powerpoint/2010/main" val="3094714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B4D659F-5099-E53E-3660-C68C84C083CA}"/>
              </a:ext>
            </a:extLst>
          </p:cNvPr>
          <p:cNvSpPr txBox="1"/>
          <p:nvPr/>
        </p:nvSpPr>
        <p:spPr>
          <a:xfrm>
            <a:off x="782587" y="209648"/>
            <a:ext cx="10791945" cy="523220"/>
          </a:xfrm>
          <a:prstGeom prst="rect">
            <a:avLst/>
          </a:prstGeom>
          <a:noFill/>
        </p:spPr>
        <p:txBody>
          <a:bodyPr wrap="square" rtlCol="0">
            <a:spAutoFit/>
          </a:bodyPr>
          <a:lstStyle/>
          <a:p>
            <a:r>
              <a:rPr kumimoji="1" lang="ja-JP" altLang="en-US" sz="2800" b="1" dirty="0"/>
              <a:t>国際標準に準拠した貿易分野データ連携</a:t>
            </a:r>
            <a:r>
              <a:rPr lang="ja-JP" altLang="en-US" sz="2800" b="1" dirty="0"/>
              <a:t>の手引き</a:t>
            </a:r>
            <a:r>
              <a:rPr kumimoji="1" lang="ja-JP" altLang="en-US" sz="2800" b="1" dirty="0"/>
              <a:t>：全体構成</a:t>
            </a:r>
          </a:p>
        </p:txBody>
      </p:sp>
      <p:sp>
        <p:nvSpPr>
          <p:cNvPr id="5" name="テキスト ボックス 4">
            <a:extLst>
              <a:ext uri="{FF2B5EF4-FFF2-40B4-BE49-F238E27FC236}">
                <a16:creationId xmlns:a16="http://schemas.microsoft.com/office/drawing/2014/main" id="{82941996-A145-BB53-2400-81C118699E9E}"/>
              </a:ext>
            </a:extLst>
          </p:cNvPr>
          <p:cNvSpPr txBox="1"/>
          <p:nvPr/>
        </p:nvSpPr>
        <p:spPr>
          <a:xfrm>
            <a:off x="4026513" y="1705923"/>
            <a:ext cx="4304092" cy="954107"/>
          </a:xfrm>
          <a:prstGeom prst="rect">
            <a:avLst/>
          </a:prstGeom>
          <a:noFill/>
          <a:ln>
            <a:solidFill>
              <a:schemeClr val="accent1"/>
            </a:solidFill>
          </a:ln>
        </p:spPr>
        <p:txBody>
          <a:bodyPr wrap="square" rtlCol="0">
            <a:spAutoFit/>
          </a:bodyPr>
          <a:lstStyle/>
          <a:p>
            <a:r>
              <a:rPr kumimoji="1" lang="ja-JP" altLang="en-US" sz="2000" b="1" dirty="0"/>
              <a:t>第</a:t>
            </a:r>
            <a:r>
              <a:rPr lang="ja-JP" altLang="en-US" sz="2000" b="1" dirty="0"/>
              <a:t>２</a:t>
            </a:r>
            <a:r>
              <a:rPr kumimoji="1" lang="ja-JP" altLang="en-US" sz="2000" b="1" dirty="0"/>
              <a:t>章　貿易手続と情報システム</a:t>
            </a:r>
            <a:endParaRPr kumimoji="1" lang="en-US" altLang="ja-JP" sz="2000" b="1" dirty="0"/>
          </a:p>
          <a:p>
            <a:pPr marL="342900" indent="-342900">
              <a:buFont typeface="Arial" panose="020B0604020202020204" pitchFamily="34" charset="0"/>
              <a:buChar char="•"/>
            </a:pPr>
            <a:r>
              <a:rPr lang="ja-JP" altLang="en-US" dirty="0"/>
              <a:t>貿易手続におけるデータ連携</a:t>
            </a:r>
            <a:endParaRPr lang="en-US" altLang="ja-JP" dirty="0"/>
          </a:p>
          <a:p>
            <a:pPr marL="342900" indent="-342900">
              <a:buFont typeface="Arial" panose="020B0604020202020204" pitchFamily="34" charset="0"/>
              <a:buChar char="•"/>
            </a:pPr>
            <a:r>
              <a:rPr kumimoji="1" lang="ja-JP" altLang="en-US" dirty="0"/>
              <a:t>貿易</a:t>
            </a:r>
            <a:r>
              <a:rPr lang="ja-JP" altLang="en-US" dirty="0"/>
              <a:t>手続</a:t>
            </a:r>
            <a:r>
              <a:rPr kumimoji="1" lang="ja-JP" altLang="en-US" dirty="0"/>
              <a:t>と国際標準</a:t>
            </a:r>
          </a:p>
        </p:txBody>
      </p:sp>
      <p:sp>
        <p:nvSpPr>
          <p:cNvPr id="6" name="テキスト ボックス 5">
            <a:extLst>
              <a:ext uri="{FF2B5EF4-FFF2-40B4-BE49-F238E27FC236}">
                <a16:creationId xmlns:a16="http://schemas.microsoft.com/office/drawing/2014/main" id="{670CCE9A-4910-FECC-C02B-07279F1EEA67}"/>
              </a:ext>
            </a:extLst>
          </p:cNvPr>
          <p:cNvSpPr txBox="1"/>
          <p:nvPr/>
        </p:nvSpPr>
        <p:spPr>
          <a:xfrm>
            <a:off x="6181996" y="3092703"/>
            <a:ext cx="3169965" cy="2062103"/>
          </a:xfrm>
          <a:prstGeom prst="rect">
            <a:avLst/>
          </a:prstGeom>
          <a:noFill/>
          <a:ln>
            <a:solidFill>
              <a:schemeClr val="accent1"/>
            </a:solidFill>
          </a:ln>
        </p:spPr>
        <p:txBody>
          <a:bodyPr wrap="square" rtlCol="0">
            <a:spAutoFit/>
          </a:bodyPr>
          <a:lstStyle/>
          <a:p>
            <a:r>
              <a:rPr kumimoji="1" lang="ja-JP" altLang="en-US" sz="2000" b="1" dirty="0"/>
              <a:t>第３章 </a:t>
            </a:r>
            <a:r>
              <a:rPr lang="ja-JP" altLang="en-US" sz="2000" b="1" dirty="0"/>
              <a:t>国連</a:t>
            </a:r>
            <a:r>
              <a:rPr lang="en-US" altLang="ja-JP" sz="2000" b="1" dirty="0"/>
              <a:t>CEFACT</a:t>
            </a:r>
            <a:r>
              <a:rPr lang="ja-JP" altLang="en-US" sz="2000" b="1" dirty="0"/>
              <a:t>標準</a:t>
            </a:r>
            <a:endParaRPr lang="en-US" altLang="ja-JP" sz="2000" b="1" dirty="0"/>
          </a:p>
          <a:p>
            <a:pPr marL="342900" indent="-342900">
              <a:buFont typeface="Arial" panose="020B0604020202020204" pitchFamily="34" charset="0"/>
              <a:buChar char="•"/>
            </a:pPr>
            <a:r>
              <a:rPr lang="ja-JP" altLang="en-US" dirty="0"/>
              <a:t>プロセスと情報</a:t>
            </a:r>
            <a:endParaRPr lang="en-US" altLang="ja-JP" dirty="0"/>
          </a:p>
          <a:p>
            <a:pPr marL="342900" indent="-342900">
              <a:buFont typeface="Arial" panose="020B0604020202020204" pitchFamily="34" charset="0"/>
              <a:buChar char="•"/>
            </a:pPr>
            <a:r>
              <a:rPr lang="ja-JP" altLang="en-US" dirty="0"/>
              <a:t>業務要件仕様</a:t>
            </a:r>
            <a:endParaRPr kumimoji="1" lang="en-US" altLang="ja-JP" dirty="0"/>
          </a:p>
          <a:p>
            <a:pPr marL="342900" indent="-342900">
              <a:buFont typeface="Arial" panose="020B0604020202020204" pitchFamily="34" charset="0"/>
              <a:buChar char="•"/>
            </a:pPr>
            <a:r>
              <a:rPr lang="ja-JP" altLang="en-US" dirty="0"/>
              <a:t>情報項目の定義</a:t>
            </a:r>
            <a:endParaRPr lang="en-US" altLang="ja-JP" dirty="0"/>
          </a:p>
          <a:p>
            <a:pPr marL="342900" indent="-342900">
              <a:buFont typeface="Arial" panose="020B0604020202020204" pitchFamily="34" charset="0"/>
              <a:buChar char="•"/>
            </a:pPr>
            <a:r>
              <a:rPr lang="ja-JP" altLang="en-US" dirty="0"/>
              <a:t>国連</a:t>
            </a:r>
            <a:r>
              <a:rPr lang="en-US" altLang="ja-JP" dirty="0"/>
              <a:t>CEFACT</a:t>
            </a:r>
            <a:r>
              <a:rPr lang="ja-JP" altLang="en-US" dirty="0"/>
              <a:t>共通辞書</a:t>
            </a:r>
            <a:endParaRPr lang="en-US" altLang="ja-JP" dirty="0"/>
          </a:p>
          <a:p>
            <a:pPr marL="342900" indent="-342900">
              <a:buFont typeface="Arial" panose="020B0604020202020204" pitchFamily="34" charset="0"/>
              <a:buChar char="•"/>
            </a:pPr>
            <a:r>
              <a:rPr kumimoji="1" lang="ja-JP" altLang="en-US" dirty="0"/>
              <a:t>電子文書の構築</a:t>
            </a:r>
            <a:endParaRPr kumimoji="1" lang="en-US" altLang="ja-JP" dirty="0"/>
          </a:p>
          <a:p>
            <a:pPr marL="342900" indent="-342900">
              <a:buFont typeface="Arial" panose="020B0604020202020204" pitchFamily="34" charset="0"/>
              <a:buChar char="•"/>
            </a:pPr>
            <a:r>
              <a:rPr lang="ja-JP" altLang="en-US" dirty="0"/>
              <a:t>参照データモデル</a:t>
            </a:r>
            <a:endParaRPr kumimoji="1" lang="ja-JP" altLang="en-US" dirty="0"/>
          </a:p>
        </p:txBody>
      </p:sp>
      <p:sp>
        <p:nvSpPr>
          <p:cNvPr id="7" name="テキスト ボックス 6">
            <a:extLst>
              <a:ext uri="{FF2B5EF4-FFF2-40B4-BE49-F238E27FC236}">
                <a16:creationId xmlns:a16="http://schemas.microsoft.com/office/drawing/2014/main" id="{4B3D2593-FE58-9B32-38DB-E357773766F8}"/>
              </a:ext>
            </a:extLst>
          </p:cNvPr>
          <p:cNvSpPr txBox="1"/>
          <p:nvPr/>
        </p:nvSpPr>
        <p:spPr>
          <a:xfrm>
            <a:off x="2840040" y="3122698"/>
            <a:ext cx="3169965" cy="2062103"/>
          </a:xfrm>
          <a:prstGeom prst="rect">
            <a:avLst/>
          </a:prstGeom>
          <a:noFill/>
          <a:ln>
            <a:solidFill>
              <a:schemeClr val="accent1"/>
            </a:solidFill>
          </a:ln>
        </p:spPr>
        <p:txBody>
          <a:bodyPr wrap="square" rtlCol="0">
            <a:spAutoFit/>
          </a:bodyPr>
          <a:lstStyle/>
          <a:p>
            <a:r>
              <a:rPr kumimoji="1" lang="ja-JP" altLang="en-US" sz="2000" b="1" dirty="0"/>
              <a:t>第</a:t>
            </a:r>
            <a:r>
              <a:rPr lang="ja-JP" altLang="en-US" sz="2000" b="1" dirty="0"/>
              <a:t>４</a:t>
            </a:r>
            <a:r>
              <a:rPr kumimoji="1" lang="ja-JP" altLang="en-US" sz="2000" b="1" dirty="0"/>
              <a:t>章　</a:t>
            </a:r>
            <a:r>
              <a:rPr lang="ja-JP" altLang="en-US" sz="2000" b="1" dirty="0"/>
              <a:t>貿易取引の仕組</a:t>
            </a:r>
            <a:endParaRPr lang="en-US" altLang="ja-JP" sz="2000" b="1" dirty="0"/>
          </a:p>
          <a:p>
            <a:pPr marL="342900" indent="-342900">
              <a:buFont typeface="Arial" panose="020B0604020202020204" pitchFamily="34" charset="0"/>
              <a:buChar char="•"/>
            </a:pPr>
            <a:r>
              <a:rPr lang="ja-JP" altLang="en-US" dirty="0"/>
              <a:t>貿易取引と文書</a:t>
            </a:r>
            <a:endParaRPr lang="en-US" altLang="ja-JP" dirty="0"/>
          </a:p>
          <a:p>
            <a:pPr marL="342900" indent="-342900">
              <a:buFont typeface="Arial" panose="020B0604020202020204" pitchFamily="34" charset="0"/>
              <a:buChar char="•"/>
            </a:pPr>
            <a:r>
              <a:rPr kumimoji="1" lang="ja-JP" altLang="en-US" dirty="0"/>
              <a:t>売買契約</a:t>
            </a:r>
            <a:r>
              <a:rPr lang="ja-JP" altLang="en-US" dirty="0"/>
              <a:t>とインボイス</a:t>
            </a:r>
            <a:endParaRPr kumimoji="1" lang="en-US" altLang="ja-JP" dirty="0"/>
          </a:p>
          <a:p>
            <a:pPr marL="342900" indent="-342900">
              <a:buFont typeface="Arial" panose="020B0604020202020204" pitchFamily="34" charset="0"/>
              <a:buChar char="•"/>
            </a:pPr>
            <a:r>
              <a:rPr lang="ja-JP" altLang="en-US" dirty="0"/>
              <a:t>貨物輸送と船荷証券</a:t>
            </a:r>
            <a:endParaRPr lang="en-US" altLang="ja-JP" dirty="0"/>
          </a:p>
          <a:p>
            <a:pPr marL="342900" indent="-342900">
              <a:buFont typeface="Arial" panose="020B0604020202020204" pitchFamily="34" charset="0"/>
              <a:buChar char="•"/>
            </a:pPr>
            <a:r>
              <a:rPr lang="ja-JP" altLang="en-US" dirty="0"/>
              <a:t>信用状の発行</a:t>
            </a:r>
            <a:endParaRPr lang="en-US" altLang="ja-JP" dirty="0"/>
          </a:p>
          <a:p>
            <a:pPr marL="342900" indent="-342900">
              <a:buFont typeface="Arial" panose="020B0604020202020204" pitchFamily="34" charset="0"/>
              <a:buChar char="•"/>
            </a:pPr>
            <a:r>
              <a:rPr lang="ja-JP" altLang="en-US" dirty="0"/>
              <a:t>代金の回収</a:t>
            </a:r>
            <a:endParaRPr lang="en-US" altLang="ja-JP" dirty="0"/>
          </a:p>
          <a:p>
            <a:pPr marL="342900" indent="-342900">
              <a:buFont typeface="Arial" panose="020B0604020202020204" pitchFamily="34" charset="0"/>
              <a:buChar char="•"/>
            </a:pPr>
            <a:r>
              <a:rPr lang="ja-JP" altLang="en-US" dirty="0"/>
              <a:t>保険契約と保険証券</a:t>
            </a:r>
            <a:endParaRPr lang="en-US" altLang="ja-JP" dirty="0"/>
          </a:p>
        </p:txBody>
      </p:sp>
      <p:sp>
        <p:nvSpPr>
          <p:cNvPr id="8" name="テキスト ボックス 7">
            <a:extLst>
              <a:ext uri="{FF2B5EF4-FFF2-40B4-BE49-F238E27FC236}">
                <a16:creationId xmlns:a16="http://schemas.microsoft.com/office/drawing/2014/main" id="{998049DA-1435-561B-E08A-1EC04DBE6CFB}"/>
              </a:ext>
            </a:extLst>
          </p:cNvPr>
          <p:cNvSpPr txBox="1"/>
          <p:nvPr/>
        </p:nvSpPr>
        <p:spPr>
          <a:xfrm>
            <a:off x="3859335" y="5444354"/>
            <a:ext cx="4473329" cy="1231106"/>
          </a:xfrm>
          <a:prstGeom prst="rect">
            <a:avLst/>
          </a:prstGeom>
          <a:noFill/>
          <a:ln>
            <a:solidFill>
              <a:schemeClr val="accent1"/>
            </a:solidFill>
          </a:ln>
        </p:spPr>
        <p:txBody>
          <a:bodyPr wrap="square" rtlCol="0">
            <a:spAutoFit/>
          </a:bodyPr>
          <a:lstStyle/>
          <a:p>
            <a:r>
              <a:rPr kumimoji="1" lang="ja-JP" altLang="en-US" sz="2000" b="1" dirty="0"/>
              <a:t>第５章</a:t>
            </a:r>
            <a:r>
              <a:rPr lang="ja-JP" altLang="en-US" sz="2000" b="1" dirty="0"/>
              <a:t>　貿易分野データ連携の促進</a:t>
            </a:r>
            <a:endParaRPr kumimoji="1" lang="en-US" altLang="ja-JP" sz="2000" b="1" dirty="0"/>
          </a:p>
          <a:p>
            <a:pPr marL="342900" indent="-342900">
              <a:buFont typeface="Arial" panose="020B0604020202020204" pitchFamily="34" charset="0"/>
              <a:buChar char="•"/>
            </a:pPr>
            <a:r>
              <a:rPr lang="ja-JP" altLang="en-US" dirty="0"/>
              <a:t>データパイプライン</a:t>
            </a:r>
            <a:endParaRPr lang="en-US" altLang="ja-JP" dirty="0"/>
          </a:p>
          <a:p>
            <a:pPr marL="342900" indent="-342900">
              <a:buFont typeface="Arial" panose="020B0604020202020204" pitchFamily="34" charset="0"/>
              <a:buChar char="•"/>
            </a:pPr>
            <a:r>
              <a:rPr kumimoji="1" lang="ja-JP" altLang="en-US" dirty="0"/>
              <a:t>セマンティックスと</a:t>
            </a:r>
            <a:r>
              <a:rPr kumimoji="1" lang="en-US" altLang="ja-JP" dirty="0"/>
              <a:t>IT</a:t>
            </a:r>
            <a:r>
              <a:rPr kumimoji="1" lang="ja-JP" altLang="en-US" dirty="0"/>
              <a:t>技術基盤</a:t>
            </a:r>
            <a:endParaRPr kumimoji="1" lang="en-US" altLang="ja-JP" dirty="0"/>
          </a:p>
          <a:p>
            <a:pPr marL="342900" indent="-342900">
              <a:buFont typeface="Arial" panose="020B0604020202020204" pitchFamily="34" charset="0"/>
              <a:buChar char="•"/>
            </a:pPr>
            <a:r>
              <a:rPr lang="ja-JP" altLang="en-US" dirty="0"/>
              <a:t>貿易データ連携プラットフォーム</a:t>
            </a:r>
            <a:endParaRPr kumimoji="1" lang="ja-JP" altLang="en-US" dirty="0"/>
          </a:p>
        </p:txBody>
      </p:sp>
      <p:cxnSp>
        <p:nvCxnSpPr>
          <p:cNvPr id="12" name="直線コネクタ 11">
            <a:extLst>
              <a:ext uri="{FF2B5EF4-FFF2-40B4-BE49-F238E27FC236}">
                <a16:creationId xmlns:a16="http://schemas.microsoft.com/office/drawing/2014/main" id="{B8FBFE0A-0D64-3581-A046-949E96ACFE70}"/>
              </a:ext>
            </a:extLst>
          </p:cNvPr>
          <p:cNvCxnSpPr>
            <a:cxnSpLocks/>
          </p:cNvCxnSpPr>
          <p:nvPr/>
        </p:nvCxnSpPr>
        <p:spPr>
          <a:xfrm>
            <a:off x="3948307" y="2808350"/>
            <a:ext cx="4351849" cy="353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DDFEAA57-AA25-7D1C-201B-376A0134448C}"/>
              </a:ext>
            </a:extLst>
          </p:cNvPr>
          <p:cNvCxnSpPr/>
          <p:nvPr/>
        </p:nvCxnSpPr>
        <p:spPr>
          <a:xfrm>
            <a:off x="3980815" y="2744592"/>
            <a:ext cx="0" cy="3481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A257C1D6-C7AA-CF53-8462-A58BD3C5A026}"/>
              </a:ext>
            </a:extLst>
          </p:cNvPr>
          <p:cNvCxnSpPr>
            <a:cxnSpLocks/>
          </p:cNvCxnSpPr>
          <p:nvPr/>
        </p:nvCxnSpPr>
        <p:spPr>
          <a:xfrm>
            <a:off x="8287447" y="2824994"/>
            <a:ext cx="0" cy="2977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E9084BAC-5699-5E60-3767-8908C8A7C15B}"/>
              </a:ext>
            </a:extLst>
          </p:cNvPr>
          <p:cNvCxnSpPr>
            <a:cxnSpLocks/>
          </p:cNvCxnSpPr>
          <p:nvPr/>
        </p:nvCxnSpPr>
        <p:spPr>
          <a:xfrm flipH="1">
            <a:off x="6052840" y="5336006"/>
            <a:ext cx="33427" cy="1083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158217E9-32F6-DBAD-2974-BE51C7D4E33F}"/>
              </a:ext>
            </a:extLst>
          </p:cNvPr>
          <p:cNvCxnSpPr>
            <a:cxnSpLocks/>
          </p:cNvCxnSpPr>
          <p:nvPr/>
        </p:nvCxnSpPr>
        <p:spPr>
          <a:xfrm>
            <a:off x="3793775" y="5336006"/>
            <a:ext cx="4477452"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フローチャート: 書類 10">
            <a:extLst>
              <a:ext uri="{FF2B5EF4-FFF2-40B4-BE49-F238E27FC236}">
                <a16:creationId xmlns:a16="http://schemas.microsoft.com/office/drawing/2014/main" id="{B616EC98-3771-29FD-3DFA-5B2C1649DCF7}"/>
              </a:ext>
            </a:extLst>
          </p:cNvPr>
          <p:cNvSpPr/>
          <p:nvPr/>
        </p:nvSpPr>
        <p:spPr>
          <a:xfrm>
            <a:off x="378426" y="3429000"/>
            <a:ext cx="2103120" cy="1177290"/>
          </a:xfrm>
          <a:prstGeom prst="flowChartDocumen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b="1" dirty="0">
                <a:solidFill>
                  <a:schemeClr val="tx1"/>
                </a:solidFill>
              </a:rPr>
              <a:t>付属書２</a:t>
            </a:r>
            <a:endParaRPr kumimoji="1" lang="en-US" altLang="ja-JP" b="1" dirty="0">
              <a:solidFill>
                <a:schemeClr val="tx1"/>
              </a:solidFill>
            </a:endParaRPr>
          </a:p>
          <a:p>
            <a:r>
              <a:rPr lang="ja-JP" altLang="en-US" dirty="0">
                <a:solidFill>
                  <a:schemeClr val="tx1"/>
                </a:solidFill>
              </a:rPr>
              <a:t>貿易取引標準</a:t>
            </a:r>
            <a:endParaRPr lang="en-US" altLang="ja-JP" dirty="0">
              <a:solidFill>
                <a:schemeClr val="tx1"/>
              </a:solidFill>
            </a:endParaRPr>
          </a:p>
          <a:p>
            <a:r>
              <a:rPr lang="ja-JP" altLang="en-US" dirty="0">
                <a:solidFill>
                  <a:schemeClr val="tx1"/>
                </a:solidFill>
              </a:rPr>
              <a:t>利用マニュアル</a:t>
            </a:r>
            <a:endParaRPr lang="en-US" altLang="ja-JP" dirty="0">
              <a:solidFill>
                <a:schemeClr val="tx1"/>
              </a:solidFill>
            </a:endParaRPr>
          </a:p>
        </p:txBody>
      </p:sp>
      <p:sp>
        <p:nvSpPr>
          <p:cNvPr id="13" name="フローチャート: 書類 12">
            <a:extLst>
              <a:ext uri="{FF2B5EF4-FFF2-40B4-BE49-F238E27FC236}">
                <a16:creationId xmlns:a16="http://schemas.microsoft.com/office/drawing/2014/main" id="{C706FF00-FE0D-7797-F2DD-10853CB551E3}"/>
              </a:ext>
            </a:extLst>
          </p:cNvPr>
          <p:cNvSpPr/>
          <p:nvPr/>
        </p:nvSpPr>
        <p:spPr>
          <a:xfrm>
            <a:off x="9710455" y="3429000"/>
            <a:ext cx="2103120" cy="1177290"/>
          </a:xfrm>
          <a:prstGeom prst="flowChartDocumen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b="1" dirty="0">
                <a:solidFill>
                  <a:schemeClr val="tx1"/>
                </a:solidFill>
              </a:rPr>
              <a:t>付属書１</a:t>
            </a:r>
            <a:endParaRPr kumimoji="1" lang="en-US" altLang="ja-JP" b="1" dirty="0">
              <a:solidFill>
                <a:schemeClr val="tx1"/>
              </a:solidFill>
            </a:endParaRPr>
          </a:p>
          <a:p>
            <a:r>
              <a:rPr lang="ja-JP" altLang="en-US" dirty="0">
                <a:solidFill>
                  <a:schemeClr val="tx1"/>
                </a:solidFill>
              </a:rPr>
              <a:t>国連</a:t>
            </a:r>
            <a:r>
              <a:rPr lang="en-US" altLang="ja-JP" dirty="0">
                <a:solidFill>
                  <a:schemeClr val="tx1"/>
                </a:solidFill>
              </a:rPr>
              <a:t>CEFACT</a:t>
            </a:r>
            <a:r>
              <a:rPr lang="ja-JP" altLang="en-US" dirty="0">
                <a:solidFill>
                  <a:schemeClr val="tx1"/>
                </a:solidFill>
              </a:rPr>
              <a:t>標準</a:t>
            </a:r>
            <a:endParaRPr lang="en-US" altLang="ja-JP" dirty="0">
              <a:solidFill>
                <a:schemeClr val="tx1"/>
              </a:solidFill>
            </a:endParaRPr>
          </a:p>
          <a:p>
            <a:r>
              <a:rPr lang="ja-JP" altLang="en-US" dirty="0">
                <a:solidFill>
                  <a:schemeClr val="tx1"/>
                </a:solidFill>
              </a:rPr>
              <a:t>活用マニュアル</a:t>
            </a:r>
            <a:endParaRPr lang="en-US" altLang="ja-JP" dirty="0">
              <a:solidFill>
                <a:schemeClr val="tx1"/>
              </a:solidFill>
            </a:endParaRPr>
          </a:p>
        </p:txBody>
      </p:sp>
      <p:sp>
        <p:nvSpPr>
          <p:cNvPr id="14" name="矢印: 右 13">
            <a:extLst>
              <a:ext uri="{FF2B5EF4-FFF2-40B4-BE49-F238E27FC236}">
                <a16:creationId xmlns:a16="http://schemas.microsoft.com/office/drawing/2014/main" id="{6BCBEA8F-6D2C-C1C0-31A9-94BD9F068D1B}"/>
              </a:ext>
            </a:extLst>
          </p:cNvPr>
          <p:cNvSpPr/>
          <p:nvPr/>
        </p:nvSpPr>
        <p:spPr>
          <a:xfrm>
            <a:off x="9351961" y="3800220"/>
            <a:ext cx="358494" cy="404974"/>
          </a:xfrm>
          <a:prstGeom prst="right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矢印: 左 18">
            <a:extLst>
              <a:ext uri="{FF2B5EF4-FFF2-40B4-BE49-F238E27FC236}">
                <a16:creationId xmlns:a16="http://schemas.microsoft.com/office/drawing/2014/main" id="{EC144516-CDA4-D7A7-6713-1DD41CA389A8}"/>
              </a:ext>
            </a:extLst>
          </p:cNvPr>
          <p:cNvSpPr/>
          <p:nvPr/>
        </p:nvSpPr>
        <p:spPr>
          <a:xfrm>
            <a:off x="2481545" y="3800220"/>
            <a:ext cx="332427" cy="378241"/>
          </a:xfrm>
          <a:prstGeom prst="left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a:extLst>
              <a:ext uri="{FF2B5EF4-FFF2-40B4-BE49-F238E27FC236}">
                <a16:creationId xmlns:a16="http://schemas.microsoft.com/office/drawing/2014/main" id="{77462D69-2A75-A966-F27C-DDEAE3463EB9}"/>
              </a:ext>
            </a:extLst>
          </p:cNvPr>
          <p:cNvCxnSpPr/>
          <p:nvPr/>
        </p:nvCxnSpPr>
        <p:spPr>
          <a:xfrm flipV="1">
            <a:off x="3793775" y="5182346"/>
            <a:ext cx="0" cy="175279"/>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CD8F55BC-9958-DC01-A82A-E86113D75594}"/>
              </a:ext>
            </a:extLst>
          </p:cNvPr>
          <p:cNvCxnSpPr>
            <a:cxnSpLocks/>
          </p:cNvCxnSpPr>
          <p:nvPr/>
        </p:nvCxnSpPr>
        <p:spPr>
          <a:xfrm flipV="1">
            <a:off x="8246346" y="4919178"/>
            <a:ext cx="0" cy="4168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D8D7D7EC-99D2-E32A-84BB-DB03566F3539}"/>
              </a:ext>
            </a:extLst>
          </p:cNvPr>
          <p:cNvCxnSpPr>
            <a:cxnSpLocks/>
          </p:cNvCxnSpPr>
          <p:nvPr/>
        </p:nvCxnSpPr>
        <p:spPr>
          <a:xfrm>
            <a:off x="6086267" y="2713241"/>
            <a:ext cx="3758" cy="120504"/>
          </a:xfrm>
          <a:prstGeom prst="line">
            <a:avLst/>
          </a:prstGeom>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4B101FED-199A-E451-CA03-6B42522B2FB2}"/>
              </a:ext>
            </a:extLst>
          </p:cNvPr>
          <p:cNvSpPr txBox="1"/>
          <p:nvPr/>
        </p:nvSpPr>
        <p:spPr>
          <a:xfrm>
            <a:off x="4026513" y="649773"/>
            <a:ext cx="4304092" cy="954107"/>
          </a:xfrm>
          <a:prstGeom prst="rect">
            <a:avLst/>
          </a:prstGeom>
          <a:noFill/>
          <a:ln>
            <a:solidFill>
              <a:schemeClr val="accent1"/>
            </a:solidFill>
          </a:ln>
        </p:spPr>
        <p:txBody>
          <a:bodyPr wrap="square" rtlCol="0">
            <a:spAutoFit/>
          </a:bodyPr>
          <a:lstStyle/>
          <a:p>
            <a:r>
              <a:rPr kumimoji="1" lang="ja-JP" altLang="en-US" sz="2000" b="1" dirty="0"/>
              <a:t>第</a:t>
            </a:r>
            <a:r>
              <a:rPr kumimoji="1" lang="en-US" altLang="ja-JP" sz="2000" b="1" dirty="0"/>
              <a:t>1</a:t>
            </a:r>
            <a:r>
              <a:rPr kumimoji="1" lang="ja-JP" altLang="en-US" sz="2000" b="1" dirty="0"/>
              <a:t>章　目的と背景</a:t>
            </a:r>
            <a:endParaRPr kumimoji="1" lang="en-US" altLang="ja-JP" sz="2000" b="1" dirty="0"/>
          </a:p>
          <a:p>
            <a:pPr marL="342900" indent="-342900">
              <a:buFont typeface="Arial" panose="020B0604020202020204" pitchFamily="34" charset="0"/>
              <a:buChar char="•"/>
            </a:pPr>
            <a:r>
              <a:rPr lang="ja-JP" altLang="en-US" dirty="0"/>
              <a:t>貿易手続</a:t>
            </a:r>
            <a:r>
              <a:rPr lang="en-US" altLang="ja-JP" dirty="0"/>
              <a:t>DX</a:t>
            </a:r>
            <a:r>
              <a:rPr lang="ja-JP" altLang="en-US" dirty="0"/>
              <a:t>化への取組</a:t>
            </a:r>
            <a:endParaRPr lang="en-US" altLang="ja-JP" dirty="0"/>
          </a:p>
          <a:p>
            <a:pPr marL="342900" indent="-342900">
              <a:buFont typeface="Arial" panose="020B0604020202020204" pitchFamily="34" charset="0"/>
              <a:buChar char="•"/>
            </a:pPr>
            <a:r>
              <a:rPr lang="ja-JP" altLang="en-US" dirty="0"/>
              <a:t>目的と範囲及び対象者</a:t>
            </a:r>
            <a:endParaRPr lang="en-US" altLang="ja-JP" dirty="0"/>
          </a:p>
        </p:txBody>
      </p:sp>
      <p:cxnSp>
        <p:nvCxnSpPr>
          <p:cNvPr id="39" name="直線コネクタ 38">
            <a:extLst>
              <a:ext uri="{FF2B5EF4-FFF2-40B4-BE49-F238E27FC236}">
                <a16:creationId xmlns:a16="http://schemas.microsoft.com/office/drawing/2014/main" id="{5A8C51F1-3B8F-8E69-C6C9-7C840F15FB35}"/>
              </a:ext>
            </a:extLst>
          </p:cNvPr>
          <p:cNvCxnSpPr>
            <a:stCxn id="31" idx="2"/>
            <a:endCxn id="5" idx="0"/>
          </p:cNvCxnSpPr>
          <p:nvPr/>
        </p:nvCxnSpPr>
        <p:spPr>
          <a:xfrm>
            <a:off x="6178559" y="1603880"/>
            <a:ext cx="0" cy="102043"/>
          </a:xfrm>
          <a:prstGeom prst="line">
            <a:avLst/>
          </a:prstGeom>
        </p:spPr>
        <p:style>
          <a:lnRef idx="1">
            <a:schemeClr val="accent1"/>
          </a:lnRef>
          <a:fillRef idx="0">
            <a:schemeClr val="accent1"/>
          </a:fillRef>
          <a:effectRef idx="0">
            <a:schemeClr val="accent1"/>
          </a:effectRef>
          <a:fontRef idx="minor">
            <a:schemeClr val="tx1"/>
          </a:fontRef>
        </p:style>
      </p:cxnSp>
      <p:sp>
        <p:nvSpPr>
          <p:cNvPr id="10" name="フローチャート: 書類 9">
            <a:extLst>
              <a:ext uri="{FF2B5EF4-FFF2-40B4-BE49-F238E27FC236}">
                <a16:creationId xmlns:a16="http://schemas.microsoft.com/office/drawing/2014/main" id="{22C3EF9B-48A5-0190-5DAD-28D46510E6CE}"/>
              </a:ext>
            </a:extLst>
          </p:cNvPr>
          <p:cNvSpPr/>
          <p:nvPr/>
        </p:nvSpPr>
        <p:spPr>
          <a:xfrm>
            <a:off x="8622792" y="6044518"/>
            <a:ext cx="1087663" cy="630942"/>
          </a:xfrm>
          <a:prstGeom prst="flowChartDocumen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用語集</a:t>
            </a:r>
          </a:p>
        </p:txBody>
      </p:sp>
    </p:spTree>
    <p:extLst>
      <p:ext uri="{BB962C8B-B14F-4D97-AF65-F5344CB8AC3E}">
        <p14:creationId xmlns:p14="http://schemas.microsoft.com/office/powerpoint/2010/main" val="40684067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3110AC04-E3C4-6677-B49F-D5ADF0F4A26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6017" y="1301466"/>
            <a:ext cx="10139966" cy="5309399"/>
          </a:xfrm>
          <a:prstGeom prst="rect">
            <a:avLst/>
          </a:prstGeom>
          <a:noFill/>
          <a:ln>
            <a:noFill/>
          </a:ln>
        </p:spPr>
      </p:pic>
      <p:sp>
        <p:nvSpPr>
          <p:cNvPr id="3" name="テキスト ボックス 2">
            <a:extLst>
              <a:ext uri="{FF2B5EF4-FFF2-40B4-BE49-F238E27FC236}">
                <a16:creationId xmlns:a16="http://schemas.microsoft.com/office/drawing/2014/main" id="{9AB82C2B-51B4-5F8C-EE9C-9CC36ADBB357}"/>
              </a:ext>
            </a:extLst>
          </p:cNvPr>
          <p:cNvSpPr txBox="1"/>
          <p:nvPr/>
        </p:nvSpPr>
        <p:spPr>
          <a:xfrm>
            <a:off x="3323967" y="481913"/>
            <a:ext cx="5103340" cy="584775"/>
          </a:xfrm>
          <a:prstGeom prst="rect">
            <a:avLst/>
          </a:prstGeom>
          <a:noFill/>
        </p:spPr>
        <p:txBody>
          <a:bodyPr wrap="square" rtlCol="0">
            <a:spAutoFit/>
          </a:bodyPr>
          <a:lstStyle/>
          <a:p>
            <a:pPr algn="ctr"/>
            <a:r>
              <a:rPr lang="ja-JP" altLang="ja-JP" sz="3200" b="1" dirty="0"/>
              <a:t>電子文書の構築</a:t>
            </a:r>
            <a:endParaRPr kumimoji="1" lang="ja-JP" altLang="en-US" sz="3200" b="1" dirty="0"/>
          </a:p>
        </p:txBody>
      </p:sp>
    </p:spTree>
    <p:extLst>
      <p:ext uri="{BB962C8B-B14F-4D97-AF65-F5344CB8AC3E}">
        <p14:creationId xmlns:p14="http://schemas.microsoft.com/office/powerpoint/2010/main" val="17396969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6D4F2D99-9213-3CB7-4BBB-3A8ECB4D8290}"/>
              </a:ext>
            </a:extLst>
          </p:cNvPr>
          <p:cNvPicPr>
            <a:picLocks noChangeAspect="1"/>
          </p:cNvPicPr>
          <p:nvPr/>
        </p:nvPicPr>
        <p:blipFill>
          <a:blip r:embed="rId2"/>
          <a:stretch>
            <a:fillRect/>
          </a:stretch>
        </p:blipFill>
        <p:spPr>
          <a:xfrm>
            <a:off x="521223" y="1498373"/>
            <a:ext cx="11149553" cy="4587577"/>
          </a:xfrm>
          <a:prstGeom prst="rect">
            <a:avLst/>
          </a:prstGeom>
        </p:spPr>
      </p:pic>
      <p:sp>
        <p:nvSpPr>
          <p:cNvPr id="2" name="テキスト ボックス 1">
            <a:extLst>
              <a:ext uri="{FF2B5EF4-FFF2-40B4-BE49-F238E27FC236}">
                <a16:creationId xmlns:a16="http://schemas.microsoft.com/office/drawing/2014/main" id="{82D5D912-0EEE-B51C-FCBB-B700E4B5D210}"/>
              </a:ext>
            </a:extLst>
          </p:cNvPr>
          <p:cNvSpPr txBox="1"/>
          <p:nvPr/>
        </p:nvSpPr>
        <p:spPr>
          <a:xfrm>
            <a:off x="2426042" y="370704"/>
            <a:ext cx="7339914" cy="584775"/>
          </a:xfrm>
          <a:prstGeom prst="rect">
            <a:avLst/>
          </a:prstGeom>
          <a:noFill/>
        </p:spPr>
        <p:txBody>
          <a:bodyPr wrap="square" rtlCol="0">
            <a:spAutoFit/>
          </a:bodyPr>
          <a:lstStyle/>
          <a:p>
            <a:pPr algn="ctr"/>
            <a:r>
              <a:rPr kumimoji="1" lang="ja-JP" altLang="en-US" sz="3200" b="1" dirty="0"/>
              <a:t>貿易金融参照データモデル</a:t>
            </a:r>
          </a:p>
        </p:txBody>
      </p:sp>
    </p:spTree>
    <p:extLst>
      <p:ext uri="{BB962C8B-B14F-4D97-AF65-F5344CB8AC3E}">
        <p14:creationId xmlns:p14="http://schemas.microsoft.com/office/powerpoint/2010/main" val="19663650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5523A6-6DA3-67B2-C517-D761DF4A3E90}"/>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B58F15F-24C3-94E5-DC92-682D9F8975BC}"/>
              </a:ext>
            </a:extLst>
          </p:cNvPr>
          <p:cNvSpPr txBox="1"/>
          <p:nvPr/>
        </p:nvSpPr>
        <p:spPr>
          <a:xfrm>
            <a:off x="520861" y="627379"/>
            <a:ext cx="6584274" cy="584775"/>
          </a:xfrm>
          <a:prstGeom prst="rect">
            <a:avLst/>
          </a:prstGeom>
          <a:solidFill>
            <a:schemeClr val="accent1"/>
          </a:solidFill>
        </p:spPr>
        <p:txBody>
          <a:bodyPr wrap="square" rtlCol="0">
            <a:spAutoFit/>
          </a:bodyPr>
          <a:lstStyle/>
          <a:p>
            <a:r>
              <a:rPr kumimoji="1" lang="ja-JP" altLang="en-US" sz="3200" b="1" dirty="0">
                <a:solidFill>
                  <a:schemeClr val="bg1"/>
                </a:solidFill>
              </a:rPr>
              <a:t>第４章　貿易取引の仕組</a:t>
            </a:r>
          </a:p>
        </p:txBody>
      </p:sp>
    </p:spTree>
    <p:extLst>
      <p:ext uri="{BB962C8B-B14F-4D97-AF65-F5344CB8AC3E}">
        <p14:creationId xmlns:p14="http://schemas.microsoft.com/office/powerpoint/2010/main" val="33397326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D8B17CE4-4FB7-5625-A509-0D347C55A55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23320" y="917057"/>
            <a:ext cx="10115743" cy="5706164"/>
          </a:xfrm>
          <a:prstGeom prst="rect">
            <a:avLst/>
          </a:prstGeom>
          <a:noFill/>
          <a:ln>
            <a:noFill/>
          </a:ln>
        </p:spPr>
      </p:pic>
      <p:sp>
        <p:nvSpPr>
          <p:cNvPr id="3" name="テキスト ボックス 2">
            <a:extLst>
              <a:ext uri="{FF2B5EF4-FFF2-40B4-BE49-F238E27FC236}">
                <a16:creationId xmlns:a16="http://schemas.microsoft.com/office/drawing/2014/main" id="{D613C08D-18C3-DB26-E4FC-EA05C1A093A9}"/>
              </a:ext>
            </a:extLst>
          </p:cNvPr>
          <p:cNvSpPr txBox="1"/>
          <p:nvPr/>
        </p:nvSpPr>
        <p:spPr>
          <a:xfrm>
            <a:off x="3223122" y="234779"/>
            <a:ext cx="5572898" cy="584775"/>
          </a:xfrm>
          <a:prstGeom prst="rect">
            <a:avLst/>
          </a:prstGeom>
          <a:noFill/>
        </p:spPr>
        <p:txBody>
          <a:bodyPr wrap="square" rtlCol="0">
            <a:spAutoFit/>
          </a:bodyPr>
          <a:lstStyle/>
          <a:p>
            <a:pPr algn="ctr"/>
            <a:r>
              <a:rPr lang="ja-JP" altLang="ja-JP" sz="3200" b="1" dirty="0"/>
              <a:t>貿易当事者と交換文書</a:t>
            </a:r>
            <a:endParaRPr kumimoji="1" lang="ja-JP" altLang="en-US" sz="3200" b="1" dirty="0"/>
          </a:p>
        </p:txBody>
      </p:sp>
    </p:spTree>
    <p:extLst>
      <p:ext uri="{BB962C8B-B14F-4D97-AF65-F5344CB8AC3E}">
        <p14:creationId xmlns:p14="http://schemas.microsoft.com/office/powerpoint/2010/main" val="21068484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59B71B1D-21A3-4908-BF58-282ADC90CD4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31227" y="1775837"/>
            <a:ext cx="8600749" cy="4274966"/>
          </a:xfrm>
          <a:prstGeom prst="rect">
            <a:avLst/>
          </a:prstGeom>
          <a:noFill/>
          <a:ln>
            <a:noFill/>
          </a:ln>
        </p:spPr>
      </p:pic>
      <p:sp>
        <p:nvSpPr>
          <p:cNvPr id="3" name="テキスト ボックス 2">
            <a:extLst>
              <a:ext uri="{FF2B5EF4-FFF2-40B4-BE49-F238E27FC236}">
                <a16:creationId xmlns:a16="http://schemas.microsoft.com/office/drawing/2014/main" id="{5C6AB87B-F179-96A0-20D3-CD0918435F9A}"/>
              </a:ext>
            </a:extLst>
          </p:cNvPr>
          <p:cNvSpPr txBox="1"/>
          <p:nvPr/>
        </p:nvSpPr>
        <p:spPr>
          <a:xfrm>
            <a:off x="3037703" y="383058"/>
            <a:ext cx="6116594" cy="584775"/>
          </a:xfrm>
          <a:prstGeom prst="rect">
            <a:avLst/>
          </a:prstGeom>
          <a:noFill/>
        </p:spPr>
        <p:txBody>
          <a:bodyPr wrap="square" rtlCol="0">
            <a:spAutoFit/>
          </a:bodyPr>
          <a:lstStyle/>
          <a:p>
            <a:pPr algn="ctr"/>
            <a:r>
              <a:rPr lang="ja-JP" altLang="ja-JP" sz="3200" b="1" dirty="0"/>
              <a:t>文書間で共有される情報項目</a:t>
            </a:r>
            <a:endParaRPr kumimoji="1" lang="ja-JP" altLang="en-US" sz="3200" b="1" dirty="0"/>
          </a:p>
        </p:txBody>
      </p:sp>
    </p:spTree>
    <p:extLst>
      <p:ext uri="{BB962C8B-B14F-4D97-AF65-F5344CB8AC3E}">
        <p14:creationId xmlns:p14="http://schemas.microsoft.com/office/powerpoint/2010/main" val="15422962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A173B49-68D1-6A5E-D6D5-C178DBAF0EBE}"/>
              </a:ext>
            </a:extLst>
          </p:cNvPr>
          <p:cNvSpPr txBox="1"/>
          <p:nvPr/>
        </p:nvSpPr>
        <p:spPr>
          <a:xfrm>
            <a:off x="394632" y="1003244"/>
            <a:ext cx="2804985" cy="1077218"/>
          </a:xfrm>
          <a:prstGeom prst="rect">
            <a:avLst/>
          </a:prstGeom>
          <a:noFill/>
        </p:spPr>
        <p:txBody>
          <a:bodyPr wrap="square" rtlCol="0">
            <a:spAutoFit/>
          </a:bodyPr>
          <a:lstStyle/>
          <a:p>
            <a:r>
              <a:rPr kumimoji="1" lang="ja-JP" altLang="en-US" sz="3200" b="1" dirty="0"/>
              <a:t>インボイス</a:t>
            </a:r>
            <a:endParaRPr kumimoji="1" lang="en-US" altLang="ja-JP" sz="3200" b="1" dirty="0"/>
          </a:p>
          <a:p>
            <a:r>
              <a:rPr lang="ja-JP" altLang="en-US" sz="3200" b="1" dirty="0"/>
              <a:t>メッセージ</a:t>
            </a:r>
            <a:endParaRPr kumimoji="1" lang="ja-JP" altLang="en-US" sz="3200" b="1" dirty="0"/>
          </a:p>
        </p:txBody>
      </p:sp>
      <p:pic>
        <p:nvPicPr>
          <p:cNvPr id="4" name="図 3">
            <a:extLst>
              <a:ext uri="{FF2B5EF4-FFF2-40B4-BE49-F238E27FC236}">
                <a16:creationId xmlns:a16="http://schemas.microsoft.com/office/drawing/2014/main" id="{80FD51C5-C3A3-31B4-C89F-1AFACB51BA97}"/>
              </a:ext>
            </a:extLst>
          </p:cNvPr>
          <p:cNvPicPr>
            <a:picLocks noChangeAspect="1"/>
          </p:cNvPicPr>
          <p:nvPr/>
        </p:nvPicPr>
        <p:blipFill>
          <a:blip r:embed="rId2"/>
          <a:stretch>
            <a:fillRect/>
          </a:stretch>
        </p:blipFill>
        <p:spPr>
          <a:xfrm>
            <a:off x="2887931" y="0"/>
            <a:ext cx="6416138" cy="6858000"/>
          </a:xfrm>
          <a:prstGeom prst="rect">
            <a:avLst/>
          </a:prstGeom>
        </p:spPr>
      </p:pic>
    </p:spTree>
    <p:extLst>
      <p:ext uri="{BB962C8B-B14F-4D97-AF65-F5344CB8AC3E}">
        <p14:creationId xmlns:p14="http://schemas.microsoft.com/office/powerpoint/2010/main" val="25377840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17FF9A4B-3D59-8C2F-8291-8F69CA3AAB56}"/>
              </a:ext>
            </a:extLst>
          </p:cNvPr>
          <p:cNvPicPr>
            <a:picLocks noChangeAspect="1"/>
          </p:cNvPicPr>
          <p:nvPr/>
        </p:nvPicPr>
        <p:blipFill>
          <a:blip r:embed="rId2"/>
          <a:stretch>
            <a:fillRect/>
          </a:stretch>
        </p:blipFill>
        <p:spPr>
          <a:xfrm>
            <a:off x="3789467" y="0"/>
            <a:ext cx="4613066" cy="6858000"/>
          </a:xfrm>
          <a:prstGeom prst="rect">
            <a:avLst/>
          </a:prstGeom>
        </p:spPr>
      </p:pic>
      <p:sp>
        <p:nvSpPr>
          <p:cNvPr id="3" name="テキスト ボックス 2">
            <a:extLst>
              <a:ext uri="{FF2B5EF4-FFF2-40B4-BE49-F238E27FC236}">
                <a16:creationId xmlns:a16="http://schemas.microsoft.com/office/drawing/2014/main" id="{0C8E10A1-25E3-4C72-B55E-1CBCF17BFE18}"/>
              </a:ext>
            </a:extLst>
          </p:cNvPr>
          <p:cNvSpPr txBox="1"/>
          <p:nvPr/>
        </p:nvSpPr>
        <p:spPr>
          <a:xfrm>
            <a:off x="394632" y="1003244"/>
            <a:ext cx="2804985" cy="1077218"/>
          </a:xfrm>
          <a:prstGeom prst="rect">
            <a:avLst/>
          </a:prstGeom>
          <a:noFill/>
        </p:spPr>
        <p:txBody>
          <a:bodyPr wrap="square" rtlCol="0">
            <a:spAutoFit/>
          </a:bodyPr>
          <a:lstStyle/>
          <a:p>
            <a:r>
              <a:rPr lang="ja-JP" altLang="en-US" sz="3200" b="1" dirty="0"/>
              <a:t>船荷証券</a:t>
            </a:r>
            <a:endParaRPr kumimoji="1" lang="en-US" altLang="ja-JP" sz="3200" b="1" dirty="0"/>
          </a:p>
          <a:p>
            <a:r>
              <a:rPr lang="ja-JP" altLang="en-US" sz="3200" b="1" dirty="0"/>
              <a:t>メッセージ</a:t>
            </a:r>
            <a:endParaRPr kumimoji="1" lang="ja-JP" altLang="en-US" sz="3200" b="1" dirty="0"/>
          </a:p>
        </p:txBody>
      </p:sp>
    </p:spTree>
    <p:extLst>
      <p:ext uri="{BB962C8B-B14F-4D97-AF65-F5344CB8AC3E}">
        <p14:creationId xmlns:p14="http://schemas.microsoft.com/office/powerpoint/2010/main" val="20127142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B647BEB7-1CB9-6243-2427-F71BF141401B}"/>
              </a:ext>
            </a:extLst>
          </p:cNvPr>
          <p:cNvPicPr>
            <a:picLocks noChangeAspect="1"/>
          </p:cNvPicPr>
          <p:nvPr/>
        </p:nvPicPr>
        <p:blipFill>
          <a:blip r:embed="rId2"/>
          <a:stretch>
            <a:fillRect/>
          </a:stretch>
        </p:blipFill>
        <p:spPr>
          <a:xfrm>
            <a:off x="1255115" y="1043227"/>
            <a:ext cx="9681770" cy="5468783"/>
          </a:xfrm>
          <a:prstGeom prst="rect">
            <a:avLst/>
          </a:prstGeom>
        </p:spPr>
      </p:pic>
      <p:sp>
        <p:nvSpPr>
          <p:cNvPr id="2" name="テキスト ボックス 1">
            <a:extLst>
              <a:ext uri="{FF2B5EF4-FFF2-40B4-BE49-F238E27FC236}">
                <a16:creationId xmlns:a16="http://schemas.microsoft.com/office/drawing/2014/main" id="{82689E42-E410-5309-0FBD-E94EDD0530E0}"/>
              </a:ext>
            </a:extLst>
          </p:cNvPr>
          <p:cNvSpPr txBox="1"/>
          <p:nvPr/>
        </p:nvSpPr>
        <p:spPr>
          <a:xfrm>
            <a:off x="2990334" y="334258"/>
            <a:ext cx="5659395" cy="584775"/>
          </a:xfrm>
          <a:prstGeom prst="rect">
            <a:avLst/>
          </a:prstGeom>
          <a:noFill/>
        </p:spPr>
        <p:txBody>
          <a:bodyPr wrap="square" rtlCol="0">
            <a:spAutoFit/>
          </a:bodyPr>
          <a:lstStyle/>
          <a:p>
            <a:pPr algn="ctr"/>
            <a:r>
              <a:rPr lang="ja-JP" altLang="ja-JP" sz="3200" b="1" dirty="0"/>
              <a:t>裏書　クラス図</a:t>
            </a:r>
            <a:endParaRPr kumimoji="1" lang="ja-JP" altLang="en-US" sz="3200" b="1" dirty="0"/>
          </a:p>
        </p:txBody>
      </p:sp>
    </p:spTree>
    <p:extLst>
      <p:ext uri="{BB962C8B-B14F-4D97-AF65-F5344CB8AC3E}">
        <p14:creationId xmlns:p14="http://schemas.microsoft.com/office/powerpoint/2010/main" val="31707632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BCBC95A9-F705-708B-90D3-EFD880CFD988}"/>
              </a:ext>
            </a:extLst>
          </p:cNvPr>
          <p:cNvPicPr>
            <a:picLocks noChangeAspect="1"/>
          </p:cNvPicPr>
          <p:nvPr/>
        </p:nvPicPr>
        <p:blipFill>
          <a:blip r:embed="rId2"/>
          <a:stretch>
            <a:fillRect/>
          </a:stretch>
        </p:blipFill>
        <p:spPr>
          <a:xfrm>
            <a:off x="1767016" y="1260990"/>
            <a:ext cx="8686800" cy="5359048"/>
          </a:xfrm>
          <a:prstGeom prst="rect">
            <a:avLst/>
          </a:prstGeom>
        </p:spPr>
      </p:pic>
      <p:sp>
        <p:nvSpPr>
          <p:cNvPr id="3" name="テキスト ボックス 2">
            <a:extLst>
              <a:ext uri="{FF2B5EF4-FFF2-40B4-BE49-F238E27FC236}">
                <a16:creationId xmlns:a16="http://schemas.microsoft.com/office/drawing/2014/main" id="{A3B3D7C6-8A9A-292A-4D1A-A21475C55BD1}"/>
              </a:ext>
            </a:extLst>
          </p:cNvPr>
          <p:cNvSpPr txBox="1"/>
          <p:nvPr/>
        </p:nvSpPr>
        <p:spPr>
          <a:xfrm>
            <a:off x="3006810" y="308919"/>
            <a:ext cx="6178379" cy="584775"/>
          </a:xfrm>
          <a:prstGeom prst="rect">
            <a:avLst/>
          </a:prstGeom>
          <a:noFill/>
        </p:spPr>
        <p:txBody>
          <a:bodyPr wrap="square" rtlCol="0">
            <a:spAutoFit/>
          </a:bodyPr>
          <a:lstStyle/>
          <a:p>
            <a:pPr algn="ctr"/>
            <a:r>
              <a:rPr lang="ja-JP" altLang="ja-JP" sz="3200" b="1" dirty="0"/>
              <a:t>信用状　ユースケース図</a:t>
            </a:r>
            <a:endParaRPr kumimoji="1" lang="ja-JP" altLang="en-US" sz="3200" b="1" dirty="0"/>
          </a:p>
        </p:txBody>
      </p:sp>
    </p:spTree>
    <p:extLst>
      <p:ext uri="{BB962C8B-B14F-4D97-AF65-F5344CB8AC3E}">
        <p14:creationId xmlns:p14="http://schemas.microsoft.com/office/powerpoint/2010/main" val="41827404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84E38C3F-8F4C-4056-CDBD-8A4277E0ADAB}"/>
              </a:ext>
            </a:extLst>
          </p:cNvPr>
          <p:cNvPicPr>
            <a:picLocks noChangeAspect="1"/>
          </p:cNvPicPr>
          <p:nvPr/>
        </p:nvPicPr>
        <p:blipFill>
          <a:blip r:embed="rId2"/>
          <a:stretch>
            <a:fillRect/>
          </a:stretch>
        </p:blipFill>
        <p:spPr>
          <a:xfrm>
            <a:off x="1914984" y="988540"/>
            <a:ext cx="7982778" cy="5680980"/>
          </a:xfrm>
          <a:prstGeom prst="rect">
            <a:avLst/>
          </a:prstGeom>
        </p:spPr>
      </p:pic>
      <p:sp>
        <p:nvSpPr>
          <p:cNvPr id="3" name="テキスト ボックス 2">
            <a:extLst>
              <a:ext uri="{FF2B5EF4-FFF2-40B4-BE49-F238E27FC236}">
                <a16:creationId xmlns:a16="http://schemas.microsoft.com/office/drawing/2014/main" id="{95441E0C-7323-4ECD-6519-3E00E1988AF1}"/>
              </a:ext>
            </a:extLst>
          </p:cNvPr>
          <p:cNvSpPr txBox="1"/>
          <p:nvPr/>
        </p:nvSpPr>
        <p:spPr>
          <a:xfrm>
            <a:off x="3058140" y="321276"/>
            <a:ext cx="5696465" cy="584775"/>
          </a:xfrm>
          <a:prstGeom prst="rect">
            <a:avLst/>
          </a:prstGeom>
          <a:noFill/>
        </p:spPr>
        <p:txBody>
          <a:bodyPr wrap="square" rtlCol="0">
            <a:spAutoFit/>
          </a:bodyPr>
          <a:lstStyle/>
          <a:p>
            <a:pPr algn="ctr"/>
            <a:r>
              <a:rPr lang="ja-JP" altLang="ja-JP" sz="3200" b="1" dirty="0"/>
              <a:t>信用状申請プロセス</a:t>
            </a:r>
            <a:endParaRPr kumimoji="1" lang="ja-JP" altLang="en-US" sz="3200" b="1" dirty="0"/>
          </a:p>
        </p:txBody>
      </p:sp>
    </p:spTree>
    <p:extLst>
      <p:ext uri="{BB962C8B-B14F-4D97-AF65-F5344CB8AC3E}">
        <p14:creationId xmlns:p14="http://schemas.microsoft.com/office/powerpoint/2010/main" val="930081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3DA734D-7337-260F-0566-DA9B4055A328}"/>
              </a:ext>
            </a:extLst>
          </p:cNvPr>
          <p:cNvSpPr txBox="1"/>
          <p:nvPr/>
        </p:nvSpPr>
        <p:spPr>
          <a:xfrm>
            <a:off x="520861" y="590309"/>
            <a:ext cx="5116010" cy="584775"/>
          </a:xfrm>
          <a:prstGeom prst="rect">
            <a:avLst/>
          </a:prstGeom>
          <a:solidFill>
            <a:schemeClr val="accent1"/>
          </a:solidFill>
        </p:spPr>
        <p:txBody>
          <a:bodyPr wrap="square" rtlCol="0">
            <a:spAutoFit/>
          </a:bodyPr>
          <a:lstStyle/>
          <a:p>
            <a:r>
              <a:rPr kumimoji="1" lang="ja-JP" altLang="en-US" sz="3200" b="1" dirty="0">
                <a:solidFill>
                  <a:schemeClr val="bg1"/>
                </a:solidFill>
              </a:rPr>
              <a:t>第</a:t>
            </a:r>
            <a:r>
              <a:rPr kumimoji="1" lang="en-US" altLang="ja-JP" sz="3200" b="1" dirty="0">
                <a:solidFill>
                  <a:schemeClr val="bg1"/>
                </a:solidFill>
              </a:rPr>
              <a:t>1</a:t>
            </a:r>
            <a:r>
              <a:rPr kumimoji="1" lang="ja-JP" altLang="en-US" sz="3200" b="1" dirty="0">
                <a:solidFill>
                  <a:schemeClr val="bg1"/>
                </a:solidFill>
              </a:rPr>
              <a:t>章　目的と背景</a:t>
            </a:r>
          </a:p>
        </p:txBody>
      </p:sp>
    </p:spTree>
    <p:extLst>
      <p:ext uri="{BB962C8B-B14F-4D97-AF65-F5344CB8AC3E}">
        <p14:creationId xmlns:p14="http://schemas.microsoft.com/office/powerpoint/2010/main" val="3974400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7E34A348-8B37-B003-ECF6-A8F7AD09CE91}"/>
              </a:ext>
            </a:extLst>
          </p:cNvPr>
          <p:cNvSpPr txBox="1"/>
          <p:nvPr/>
        </p:nvSpPr>
        <p:spPr>
          <a:xfrm>
            <a:off x="661843" y="506089"/>
            <a:ext cx="3701814" cy="1077218"/>
          </a:xfrm>
          <a:prstGeom prst="rect">
            <a:avLst/>
          </a:prstGeom>
          <a:noFill/>
        </p:spPr>
        <p:txBody>
          <a:bodyPr wrap="square" rtlCol="0">
            <a:spAutoFit/>
          </a:bodyPr>
          <a:lstStyle/>
          <a:p>
            <a:r>
              <a:rPr lang="ja-JP" altLang="ja-JP" sz="3200" b="1" dirty="0"/>
              <a:t>信用状メッセージ　</a:t>
            </a:r>
            <a:endParaRPr lang="en-US" altLang="ja-JP" sz="3200" b="1" dirty="0"/>
          </a:p>
          <a:p>
            <a:r>
              <a:rPr lang="ja-JP" altLang="ja-JP" sz="3200" b="1" dirty="0"/>
              <a:t>クラス図</a:t>
            </a:r>
            <a:endParaRPr kumimoji="1" lang="ja-JP" altLang="en-US" sz="3200" b="1" dirty="0"/>
          </a:p>
        </p:txBody>
      </p:sp>
      <p:pic>
        <p:nvPicPr>
          <p:cNvPr id="2" name="図 1">
            <a:extLst>
              <a:ext uri="{FF2B5EF4-FFF2-40B4-BE49-F238E27FC236}">
                <a16:creationId xmlns:a16="http://schemas.microsoft.com/office/drawing/2014/main" id="{FB7A5CBC-06C6-A615-5E48-79B3662FB43A}"/>
              </a:ext>
            </a:extLst>
          </p:cNvPr>
          <p:cNvPicPr>
            <a:picLocks noChangeAspect="1"/>
          </p:cNvPicPr>
          <p:nvPr/>
        </p:nvPicPr>
        <p:blipFill>
          <a:blip r:embed="rId2"/>
          <a:stretch>
            <a:fillRect/>
          </a:stretch>
        </p:blipFill>
        <p:spPr>
          <a:xfrm>
            <a:off x="4363657" y="0"/>
            <a:ext cx="5739528" cy="6858000"/>
          </a:xfrm>
          <a:prstGeom prst="rect">
            <a:avLst/>
          </a:prstGeom>
        </p:spPr>
      </p:pic>
    </p:spTree>
    <p:extLst>
      <p:ext uri="{BB962C8B-B14F-4D97-AF65-F5344CB8AC3E}">
        <p14:creationId xmlns:p14="http://schemas.microsoft.com/office/powerpoint/2010/main" val="23825870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3A7AA960-C251-C769-6DD6-AA052CC81CB0}"/>
              </a:ext>
            </a:extLst>
          </p:cNvPr>
          <p:cNvPicPr>
            <a:picLocks noChangeAspect="1"/>
          </p:cNvPicPr>
          <p:nvPr/>
        </p:nvPicPr>
        <p:blipFill>
          <a:blip r:embed="rId2"/>
          <a:stretch>
            <a:fillRect/>
          </a:stretch>
        </p:blipFill>
        <p:spPr>
          <a:xfrm>
            <a:off x="2768106" y="903116"/>
            <a:ext cx="6655787" cy="5806604"/>
          </a:xfrm>
          <a:prstGeom prst="rect">
            <a:avLst/>
          </a:prstGeom>
        </p:spPr>
      </p:pic>
      <p:sp>
        <p:nvSpPr>
          <p:cNvPr id="3" name="テキスト ボックス 2">
            <a:extLst>
              <a:ext uri="{FF2B5EF4-FFF2-40B4-BE49-F238E27FC236}">
                <a16:creationId xmlns:a16="http://schemas.microsoft.com/office/drawing/2014/main" id="{608A334B-3877-D0B4-A264-C42CA1AF741A}"/>
              </a:ext>
            </a:extLst>
          </p:cNvPr>
          <p:cNvSpPr txBox="1"/>
          <p:nvPr/>
        </p:nvSpPr>
        <p:spPr>
          <a:xfrm>
            <a:off x="1962664" y="148280"/>
            <a:ext cx="8266670" cy="584775"/>
          </a:xfrm>
          <a:prstGeom prst="rect">
            <a:avLst/>
          </a:prstGeom>
          <a:noFill/>
        </p:spPr>
        <p:txBody>
          <a:bodyPr wrap="square" rtlCol="0">
            <a:spAutoFit/>
          </a:bodyPr>
          <a:lstStyle/>
          <a:p>
            <a:pPr algn="ctr"/>
            <a:r>
              <a:rPr lang="ja-JP" altLang="ja-JP" sz="3200" b="1" dirty="0"/>
              <a:t>信用状決済プロセス　ユースケース図</a:t>
            </a:r>
            <a:endParaRPr kumimoji="1" lang="ja-JP" altLang="en-US" sz="3200" b="1" dirty="0"/>
          </a:p>
        </p:txBody>
      </p:sp>
    </p:spTree>
    <p:extLst>
      <p:ext uri="{BB962C8B-B14F-4D97-AF65-F5344CB8AC3E}">
        <p14:creationId xmlns:p14="http://schemas.microsoft.com/office/powerpoint/2010/main" val="13037916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8A4D74A1-6CCF-112C-F9F6-9D07C53D66B7}"/>
              </a:ext>
            </a:extLst>
          </p:cNvPr>
          <p:cNvPicPr>
            <a:picLocks noChangeAspect="1"/>
          </p:cNvPicPr>
          <p:nvPr/>
        </p:nvPicPr>
        <p:blipFill>
          <a:blip r:embed="rId2"/>
          <a:stretch>
            <a:fillRect/>
          </a:stretch>
        </p:blipFill>
        <p:spPr>
          <a:xfrm>
            <a:off x="3202665" y="0"/>
            <a:ext cx="8183880" cy="6858000"/>
          </a:xfrm>
          <a:prstGeom prst="rect">
            <a:avLst/>
          </a:prstGeom>
        </p:spPr>
      </p:pic>
      <p:sp>
        <p:nvSpPr>
          <p:cNvPr id="2" name="テキスト ボックス 1">
            <a:extLst>
              <a:ext uri="{FF2B5EF4-FFF2-40B4-BE49-F238E27FC236}">
                <a16:creationId xmlns:a16="http://schemas.microsoft.com/office/drawing/2014/main" id="{10646039-63DD-7BC6-6322-6FE2A4DBA0A4}"/>
              </a:ext>
            </a:extLst>
          </p:cNvPr>
          <p:cNvSpPr txBox="1"/>
          <p:nvPr/>
        </p:nvSpPr>
        <p:spPr>
          <a:xfrm>
            <a:off x="259492" y="827903"/>
            <a:ext cx="2520778" cy="1077218"/>
          </a:xfrm>
          <a:prstGeom prst="rect">
            <a:avLst/>
          </a:prstGeom>
          <a:noFill/>
        </p:spPr>
        <p:txBody>
          <a:bodyPr wrap="square" rtlCol="0">
            <a:spAutoFit/>
          </a:bodyPr>
          <a:lstStyle/>
          <a:p>
            <a:r>
              <a:rPr lang="ja-JP" altLang="ja-JP" sz="3200" b="1" dirty="0"/>
              <a:t>信用状決済買取ケース</a:t>
            </a:r>
            <a:endParaRPr kumimoji="1" lang="ja-JP" altLang="en-US" sz="3200" b="1" dirty="0"/>
          </a:p>
        </p:txBody>
      </p:sp>
    </p:spTree>
    <p:extLst>
      <p:ext uri="{BB962C8B-B14F-4D97-AF65-F5344CB8AC3E}">
        <p14:creationId xmlns:p14="http://schemas.microsoft.com/office/powerpoint/2010/main" val="35197403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339E4966-5E56-DF7E-ACA6-80E414A60EA6}"/>
              </a:ext>
            </a:extLst>
          </p:cNvPr>
          <p:cNvPicPr>
            <a:picLocks noChangeAspect="1"/>
          </p:cNvPicPr>
          <p:nvPr/>
        </p:nvPicPr>
        <p:blipFill>
          <a:blip r:embed="rId2"/>
          <a:stretch>
            <a:fillRect/>
          </a:stretch>
        </p:blipFill>
        <p:spPr>
          <a:xfrm>
            <a:off x="4396876" y="81290"/>
            <a:ext cx="5839779" cy="6695420"/>
          </a:xfrm>
          <a:prstGeom prst="rect">
            <a:avLst/>
          </a:prstGeom>
        </p:spPr>
      </p:pic>
      <p:sp>
        <p:nvSpPr>
          <p:cNvPr id="3" name="テキスト ボックス 2">
            <a:extLst>
              <a:ext uri="{FF2B5EF4-FFF2-40B4-BE49-F238E27FC236}">
                <a16:creationId xmlns:a16="http://schemas.microsoft.com/office/drawing/2014/main" id="{3AF14282-A157-9858-3E09-1115D373DF62}"/>
              </a:ext>
            </a:extLst>
          </p:cNvPr>
          <p:cNvSpPr txBox="1"/>
          <p:nvPr/>
        </p:nvSpPr>
        <p:spPr>
          <a:xfrm>
            <a:off x="469557" y="580768"/>
            <a:ext cx="3410465" cy="1569660"/>
          </a:xfrm>
          <a:prstGeom prst="rect">
            <a:avLst/>
          </a:prstGeom>
          <a:noFill/>
        </p:spPr>
        <p:txBody>
          <a:bodyPr wrap="square" rtlCol="0">
            <a:spAutoFit/>
          </a:bodyPr>
          <a:lstStyle/>
          <a:p>
            <a:r>
              <a:rPr kumimoji="1" lang="ja-JP" altLang="en-US" sz="3200" b="1" dirty="0"/>
              <a:t>荷為替手形</a:t>
            </a:r>
            <a:endParaRPr kumimoji="1" lang="en-US" altLang="ja-JP" sz="3200" b="1" dirty="0"/>
          </a:p>
          <a:p>
            <a:r>
              <a:rPr kumimoji="1" lang="ja-JP" altLang="en-US" sz="3200" b="1" dirty="0"/>
              <a:t>発行依頼</a:t>
            </a:r>
            <a:endParaRPr kumimoji="1" lang="en-US" altLang="ja-JP" sz="3200" b="1" dirty="0"/>
          </a:p>
          <a:p>
            <a:r>
              <a:rPr kumimoji="1" lang="ja-JP" altLang="en-US" sz="3200" b="1" dirty="0"/>
              <a:t>メッセージ</a:t>
            </a:r>
          </a:p>
        </p:txBody>
      </p:sp>
    </p:spTree>
    <p:extLst>
      <p:ext uri="{BB962C8B-B14F-4D97-AF65-F5344CB8AC3E}">
        <p14:creationId xmlns:p14="http://schemas.microsoft.com/office/powerpoint/2010/main" val="23249004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7585A285-946C-9270-0319-E2113C874BD4}"/>
              </a:ext>
            </a:extLst>
          </p:cNvPr>
          <p:cNvPicPr>
            <a:picLocks noChangeAspect="1"/>
          </p:cNvPicPr>
          <p:nvPr/>
        </p:nvPicPr>
        <p:blipFill>
          <a:blip r:embed="rId2"/>
          <a:stretch>
            <a:fillRect/>
          </a:stretch>
        </p:blipFill>
        <p:spPr>
          <a:xfrm>
            <a:off x="1134693" y="904103"/>
            <a:ext cx="9869668" cy="5570838"/>
          </a:xfrm>
          <a:prstGeom prst="rect">
            <a:avLst/>
          </a:prstGeom>
        </p:spPr>
      </p:pic>
      <p:sp>
        <p:nvSpPr>
          <p:cNvPr id="3" name="テキスト ボックス 2">
            <a:extLst>
              <a:ext uri="{FF2B5EF4-FFF2-40B4-BE49-F238E27FC236}">
                <a16:creationId xmlns:a16="http://schemas.microsoft.com/office/drawing/2014/main" id="{FA713569-260F-1B4E-70EE-6FF1BB7FCDA3}"/>
              </a:ext>
            </a:extLst>
          </p:cNvPr>
          <p:cNvSpPr txBox="1"/>
          <p:nvPr/>
        </p:nvSpPr>
        <p:spPr>
          <a:xfrm>
            <a:off x="3011229" y="258518"/>
            <a:ext cx="6116595" cy="584775"/>
          </a:xfrm>
          <a:prstGeom prst="rect">
            <a:avLst/>
          </a:prstGeom>
          <a:noFill/>
        </p:spPr>
        <p:txBody>
          <a:bodyPr wrap="square" rtlCol="0">
            <a:spAutoFit/>
          </a:bodyPr>
          <a:lstStyle/>
          <a:p>
            <a:pPr algn="ctr"/>
            <a:r>
              <a:rPr lang="ja-JP" altLang="ja-JP" sz="3200" b="1" dirty="0"/>
              <a:t>貨物保険ユースケース全体図</a:t>
            </a:r>
            <a:endParaRPr kumimoji="1" lang="ja-JP" altLang="en-US" sz="3200" b="1" dirty="0"/>
          </a:p>
        </p:txBody>
      </p:sp>
    </p:spTree>
    <p:extLst>
      <p:ext uri="{BB962C8B-B14F-4D97-AF65-F5344CB8AC3E}">
        <p14:creationId xmlns:p14="http://schemas.microsoft.com/office/powerpoint/2010/main" val="38500764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60FDB495-E198-D1B4-08FD-2BB3B651EF78}"/>
              </a:ext>
            </a:extLst>
          </p:cNvPr>
          <p:cNvPicPr>
            <a:picLocks noChangeAspect="1"/>
          </p:cNvPicPr>
          <p:nvPr/>
        </p:nvPicPr>
        <p:blipFill>
          <a:blip r:embed="rId2"/>
          <a:stretch>
            <a:fillRect/>
          </a:stretch>
        </p:blipFill>
        <p:spPr>
          <a:xfrm>
            <a:off x="3691197" y="0"/>
            <a:ext cx="6614337" cy="6858000"/>
          </a:xfrm>
          <a:prstGeom prst="rect">
            <a:avLst/>
          </a:prstGeom>
        </p:spPr>
      </p:pic>
      <p:sp>
        <p:nvSpPr>
          <p:cNvPr id="2" name="テキスト ボックス 1">
            <a:extLst>
              <a:ext uri="{FF2B5EF4-FFF2-40B4-BE49-F238E27FC236}">
                <a16:creationId xmlns:a16="http://schemas.microsoft.com/office/drawing/2014/main" id="{1F754AAD-52F5-7D2D-936F-756776D2DA6F}"/>
              </a:ext>
            </a:extLst>
          </p:cNvPr>
          <p:cNvSpPr txBox="1"/>
          <p:nvPr/>
        </p:nvSpPr>
        <p:spPr>
          <a:xfrm>
            <a:off x="358346" y="939114"/>
            <a:ext cx="2977978" cy="1077218"/>
          </a:xfrm>
          <a:prstGeom prst="rect">
            <a:avLst/>
          </a:prstGeom>
          <a:noFill/>
        </p:spPr>
        <p:txBody>
          <a:bodyPr wrap="square" rtlCol="0">
            <a:spAutoFit/>
          </a:bodyPr>
          <a:lstStyle/>
          <a:p>
            <a:r>
              <a:rPr lang="ja-JP" altLang="ja-JP" sz="3200" b="1" dirty="0"/>
              <a:t>貨物保険申込プロセス</a:t>
            </a:r>
            <a:endParaRPr kumimoji="1" lang="ja-JP" altLang="en-US" sz="3200" b="1" dirty="0"/>
          </a:p>
        </p:txBody>
      </p:sp>
    </p:spTree>
    <p:extLst>
      <p:ext uri="{BB962C8B-B14F-4D97-AF65-F5344CB8AC3E}">
        <p14:creationId xmlns:p14="http://schemas.microsoft.com/office/powerpoint/2010/main" val="28833865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A339AA1-A6C5-677E-BE1D-D889A8F4D169}"/>
              </a:ext>
            </a:extLst>
          </p:cNvPr>
          <p:cNvSpPr txBox="1"/>
          <p:nvPr/>
        </p:nvSpPr>
        <p:spPr>
          <a:xfrm>
            <a:off x="271849" y="543697"/>
            <a:ext cx="2780270" cy="1569660"/>
          </a:xfrm>
          <a:prstGeom prst="rect">
            <a:avLst/>
          </a:prstGeom>
          <a:noFill/>
        </p:spPr>
        <p:txBody>
          <a:bodyPr wrap="square" rtlCol="0">
            <a:spAutoFit/>
          </a:bodyPr>
          <a:lstStyle/>
          <a:p>
            <a:r>
              <a:rPr lang="ja-JP" altLang="ja-JP" sz="3200" b="1" dirty="0"/>
              <a:t>貨物保険</a:t>
            </a:r>
            <a:endParaRPr lang="en-US" altLang="ja-JP" sz="3200" b="1" dirty="0"/>
          </a:p>
          <a:p>
            <a:r>
              <a:rPr lang="ja-JP" altLang="ja-JP" sz="3200" b="1" dirty="0"/>
              <a:t>メッセージ　クラス図</a:t>
            </a:r>
            <a:endParaRPr kumimoji="1" lang="ja-JP" altLang="en-US" sz="3200" b="1" dirty="0"/>
          </a:p>
        </p:txBody>
      </p:sp>
      <p:pic>
        <p:nvPicPr>
          <p:cNvPr id="4" name="図 3">
            <a:extLst>
              <a:ext uri="{FF2B5EF4-FFF2-40B4-BE49-F238E27FC236}">
                <a16:creationId xmlns:a16="http://schemas.microsoft.com/office/drawing/2014/main" id="{B2D25615-0F43-EC7C-F9D1-8675D4AC8B9E}"/>
              </a:ext>
            </a:extLst>
          </p:cNvPr>
          <p:cNvPicPr>
            <a:picLocks noChangeAspect="1"/>
          </p:cNvPicPr>
          <p:nvPr/>
        </p:nvPicPr>
        <p:blipFill>
          <a:blip r:embed="rId2"/>
          <a:stretch>
            <a:fillRect/>
          </a:stretch>
        </p:blipFill>
        <p:spPr>
          <a:xfrm>
            <a:off x="2843744" y="0"/>
            <a:ext cx="6504511" cy="6858000"/>
          </a:xfrm>
          <a:prstGeom prst="rect">
            <a:avLst/>
          </a:prstGeom>
        </p:spPr>
      </p:pic>
    </p:spTree>
    <p:extLst>
      <p:ext uri="{BB962C8B-B14F-4D97-AF65-F5344CB8AC3E}">
        <p14:creationId xmlns:p14="http://schemas.microsoft.com/office/powerpoint/2010/main" val="22846122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F30ADA-200E-1908-998B-3B5718033E60}"/>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231F4F0-4BC3-3B87-D981-1AEEE7CAA4BE}"/>
              </a:ext>
            </a:extLst>
          </p:cNvPr>
          <p:cNvSpPr txBox="1"/>
          <p:nvPr/>
        </p:nvSpPr>
        <p:spPr>
          <a:xfrm>
            <a:off x="520860" y="627379"/>
            <a:ext cx="7832307" cy="584775"/>
          </a:xfrm>
          <a:prstGeom prst="rect">
            <a:avLst/>
          </a:prstGeom>
          <a:solidFill>
            <a:schemeClr val="accent1"/>
          </a:solidFill>
        </p:spPr>
        <p:txBody>
          <a:bodyPr wrap="square" rtlCol="0">
            <a:spAutoFit/>
          </a:bodyPr>
          <a:lstStyle/>
          <a:p>
            <a:r>
              <a:rPr kumimoji="1" lang="ja-JP" altLang="en-US" sz="3200" b="1" dirty="0">
                <a:solidFill>
                  <a:schemeClr val="bg1"/>
                </a:solidFill>
              </a:rPr>
              <a:t>第５章　貿易分野データ連携の促進</a:t>
            </a:r>
          </a:p>
        </p:txBody>
      </p:sp>
    </p:spTree>
    <p:extLst>
      <p:ext uri="{BB962C8B-B14F-4D97-AF65-F5344CB8AC3E}">
        <p14:creationId xmlns:p14="http://schemas.microsoft.com/office/powerpoint/2010/main" val="13394826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6622196B-2278-55B0-2E30-7B494FA2C14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25342" y="518984"/>
            <a:ext cx="10670660" cy="6005383"/>
          </a:xfrm>
          <a:prstGeom prst="rect">
            <a:avLst/>
          </a:prstGeom>
          <a:noFill/>
          <a:ln>
            <a:noFill/>
          </a:ln>
        </p:spPr>
      </p:pic>
    </p:spTree>
    <p:extLst>
      <p:ext uri="{BB962C8B-B14F-4D97-AF65-F5344CB8AC3E}">
        <p14:creationId xmlns:p14="http://schemas.microsoft.com/office/powerpoint/2010/main" val="3733555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2BB701CF-CDB6-1F81-AC4E-384F54342D2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14571" y="790833"/>
            <a:ext cx="10165669" cy="5721177"/>
          </a:xfrm>
          <a:prstGeom prst="rect">
            <a:avLst/>
          </a:prstGeom>
          <a:noFill/>
          <a:ln>
            <a:noFill/>
          </a:ln>
        </p:spPr>
      </p:pic>
    </p:spTree>
    <p:extLst>
      <p:ext uri="{BB962C8B-B14F-4D97-AF65-F5344CB8AC3E}">
        <p14:creationId xmlns:p14="http://schemas.microsoft.com/office/powerpoint/2010/main" val="3860286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16C6128-EAD3-1718-FCA9-5379119D8935}"/>
              </a:ext>
            </a:extLst>
          </p:cNvPr>
          <p:cNvSpPr txBox="1"/>
          <p:nvPr/>
        </p:nvSpPr>
        <p:spPr>
          <a:xfrm>
            <a:off x="1755648" y="438912"/>
            <a:ext cx="8686800" cy="584775"/>
          </a:xfrm>
          <a:prstGeom prst="rect">
            <a:avLst/>
          </a:prstGeom>
          <a:noFill/>
        </p:spPr>
        <p:txBody>
          <a:bodyPr wrap="square" rtlCol="0">
            <a:spAutoFit/>
          </a:bodyPr>
          <a:lstStyle/>
          <a:p>
            <a:pPr algn="ctr"/>
            <a:r>
              <a:rPr lang="ja-JP" altLang="en-US" sz="3200" b="1" dirty="0"/>
              <a:t>手引書</a:t>
            </a:r>
            <a:r>
              <a:rPr kumimoji="1" lang="ja-JP" altLang="en-US" sz="3200" b="1" dirty="0"/>
              <a:t>の目的</a:t>
            </a:r>
          </a:p>
        </p:txBody>
      </p:sp>
      <p:sp>
        <p:nvSpPr>
          <p:cNvPr id="4" name="テキスト ボックス 3">
            <a:extLst>
              <a:ext uri="{FF2B5EF4-FFF2-40B4-BE49-F238E27FC236}">
                <a16:creationId xmlns:a16="http://schemas.microsoft.com/office/drawing/2014/main" id="{00B92C9E-0CEA-4BC8-A74B-FDBA7707074E}"/>
              </a:ext>
            </a:extLst>
          </p:cNvPr>
          <p:cNvSpPr txBox="1"/>
          <p:nvPr/>
        </p:nvSpPr>
        <p:spPr>
          <a:xfrm>
            <a:off x="320040" y="1316736"/>
            <a:ext cx="11411712" cy="4154984"/>
          </a:xfrm>
          <a:prstGeom prst="rect">
            <a:avLst/>
          </a:prstGeom>
          <a:noFill/>
          <a:ln>
            <a:solidFill>
              <a:schemeClr val="accent1"/>
            </a:solidFill>
          </a:ln>
        </p:spPr>
        <p:txBody>
          <a:bodyPr wrap="square" rtlCol="0">
            <a:spAutoFit/>
          </a:bodyPr>
          <a:lstStyle/>
          <a:p>
            <a:r>
              <a:rPr kumimoji="1" lang="en-US" altLang="ja-JP" sz="2400" dirty="0"/>
              <a:t>UNCITRAL</a:t>
            </a:r>
            <a:r>
              <a:rPr kumimoji="1" lang="ja-JP" altLang="en-US" sz="2400" dirty="0"/>
              <a:t>（国連国際商取引法委員会）が定めた</a:t>
            </a:r>
            <a:r>
              <a:rPr kumimoji="1" lang="en-US" altLang="ja-JP" sz="2400" dirty="0"/>
              <a:t>MLETR</a:t>
            </a:r>
            <a:r>
              <a:rPr kumimoji="1" lang="ja-JP" altLang="en-US" sz="2400" dirty="0"/>
              <a:t>（電子的移転可能記録に関するモデル法）により譲渡性のある貿易文書も電子的に扱えるようになったことを機に、国連</a:t>
            </a:r>
            <a:r>
              <a:rPr kumimoji="1" lang="en-US" altLang="ja-JP" sz="2400" dirty="0"/>
              <a:t>CEFACT</a:t>
            </a:r>
            <a:r>
              <a:rPr kumimoji="1" lang="ja-JP" altLang="en-US" sz="2400" dirty="0"/>
              <a:t>は</a:t>
            </a:r>
            <a:r>
              <a:rPr kumimoji="1" lang="en-US" altLang="ja-JP" sz="2400" dirty="0"/>
              <a:t>ICC</a:t>
            </a:r>
            <a:r>
              <a:rPr kumimoji="1" lang="ja-JP" altLang="en-US" sz="2400" dirty="0"/>
              <a:t>（国際商業会議所）の協力のもとに貿易金融のデジタル標準を整備してきた。日本でも</a:t>
            </a:r>
            <a:r>
              <a:rPr kumimoji="1" lang="en-US" altLang="ja-JP" sz="2400" dirty="0"/>
              <a:t>MLETR</a:t>
            </a:r>
            <a:r>
              <a:rPr kumimoji="1" lang="ja-JP" altLang="en-US" sz="2400" dirty="0"/>
              <a:t>を考慮した法整備が進められており、商流・物流・金流分野に跨るシームレスなデータ連携により、貿易手続</a:t>
            </a:r>
            <a:r>
              <a:rPr kumimoji="1" lang="en-US" altLang="ja-JP" sz="2400" dirty="0"/>
              <a:t>DX</a:t>
            </a:r>
            <a:r>
              <a:rPr kumimoji="1" lang="ja-JP" altLang="en-US" sz="2400" dirty="0"/>
              <a:t>が促進されることが期待される。</a:t>
            </a:r>
          </a:p>
          <a:p>
            <a:endParaRPr kumimoji="1" lang="ja-JP" altLang="en-US" sz="2400" dirty="0"/>
          </a:p>
          <a:p>
            <a:r>
              <a:rPr kumimoji="1" lang="ja-JP" altLang="en-US" sz="2400" dirty="0"/>
              <a:t>本「国際標準に準拠した貿易分野データ連携の手引き」は、</a:t>
            </a:r>
            <a:r>
              <a:rPr kumimoji="1" lang="en-US" altLang="ja-JP" sz="2400" dirty="0"/>
              <a:t>MLETR</a:t>
            </a:r>
            <a:r>
              <a:rPr kumimoji="1" lang="ja-JP" altLang="en-US" sz="2400" dirty="0"/>
              <a:t>に則って新たに整備された貿易手続分野の国際標準に基づき、貿易分野データの意味レベルでの相互運用を可能にするためのシステムインタフェース構築のためのガイドを提供するものである。</a:t>
            </a:r>
          </a:p>
        </p:txBody>
      </p:sp>
    </p:spTree>
    <p:extLst>
      <p:ext uri="{BB962C8B-B14F-4D97-AF65-F5344CB8AC3E}">
        <p14:creationId xmlns:p14="http://schemas.microsoft.com/office/powerpoint/2010/main" val="3987080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D141E6-B47E-4DD8-ADBB-298A0ABECC8A}"/>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99DA10D7-6DF1-5262-34F4-24A3A3CFB014}"/>
              </a:ext>
            </a:extLst>
          </p:cNvPr>
          <p:cNvSpPr txBox="1"/>
          <p:nvPr/>
        </p:nvSpPr>
        <p:spPr>
          <a:xfrm>
            <a:off x="1755648" y="438912"/>
            <a:ext cx="8686800" cy="584775"/>
          </a:xfrm>
          <a:prstGeom prst="rect">
            <a:avLst/>
          </a:prstGeom>
          <a:noFill/>
        </p:spPr>
        <p:txBody>
          <a:bodyPr wrap="square" rtlCol="0">
            <a:spAutoFit/>
          </a:bodyPr>
          <a:lstStyle/>
          <a:p>
            <a:pPr algn="ctr"/>
            <a:r>
              <a:rPr lang="ja-JP" altLang="en-US" sz="3200" b="1" dirty="0"/>
              <a:t>手引書</a:t>
            </a:r>
            <a:r>
              <a:rPr kumimoji="1" lang="ja-JP" altLang="en-US" sz="3200" b="1" dirty="0"/>
              <a:t>の</a:t>
            </a:r>
            <a:r>
              <a:rPr lang="ja-JP" altLang="en-US" sz="3200" b="1" dirty="0"/>
              <a:t>範囲</a:t>
            </a:r>
            <a:endParaRPr kumimoji="1" lang="ja-JP" altLang="en-US" sz="3200" b="1" dirty="0"/>
          </a:p>
        </p:txBody>
      </p:sp>
      <p:sp>
        <p:nvSpPr>
          <p:cNvPr id="4" name="テキスト ボックス 3">
            <a:extLst>
              <a:ext uri="{FF2B5EF4-FFF2-40B4-BE49-F238E27FC236}">
                <a16:creationId xmlns:a16="http://schemas.microsoft.com/office/drawing/2014/main" id="{68C95FB9-3DDB-2DFE-6DCE-493E3C7FC296}"/>
              </a:ext>
            </a:extLst>
          </p:cNvPr>
          <p:cNvSpPr txBox="1"/>
          <p:nvPr/>
        </p:nvSpPr>
        <p:spPr>
          <a:xfrm>
            <a:off x="320040" y="1316736"/>
            <a:ext cx="11411712" cy="1569660"/>
          </a:xfrm>
          <a:prstGeom prst="rect">
            <a:avLst/>
          </a:prstGeom>
          <a:noFill/>
          <a:ln>
            <a:solidFill>
              <a:schemeClr val="accent1"/>
            </a:solidFill>
          </a:ln>
        </p:spPr>
        <p:txBody>
          <a:bodyPr wrap="square" rtlCol="0">
            <a:spAutoFit/>
          </a:bodyPr>
          <a:lstStyle/>
          <a:p>
            <a:r>
              <a:rPr kumimoji="1" lang="ja-JP" altLang="en-US" sz="2400" dirty="0"/>
              <a:t>本手引書では、信用状取引を前提とした貿易取引の主要文書である「インボイス」、「船荷証券」、「信用状」及び「保険証券」の商流・物流・金流分野を跨るデータ連携を扱う。ただし、それら主要文書のデータ項目は、信用状取引を前提としない貿易手続でも使用可能である。</a:t>
            </a:r>
          </a:p>
        </p:txBody>
      </p:sp>
    </p:spTree>
    <p:extLst>
      <p:ext uri="{BB962C8B-B14F-4D97-AF65-F5344CB8AC3E}">
        <p14:creationId xmlns:p14="http://schemas.microsoft.com/office/powerpoint/2010/main" val="9896995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3B3848-2E6B-B1D7-12E3-42CB20593BD5}"/>
              </a:ext>
            </a:extLst>
          </p:cNvPr>
          <p:cNvSpPr txBox="1"/>
          <p:nvPr/>
        </p:nvSpPr>
        <p:spPr>
          <a:xfrm>
            <a:off x="1755648" y="438912"/>
            <a:ext cx="8686800" cy="584775"/>
          </a:xfrm>
          <a:prstGeom prst="rect">
            <a:avLst/>
          </a:prstGeom>
          <a:noFill/>
        </p:spPr>
        <p:txBody>
          <a:bodyPr wrap="square" rtlCol="0">
            <a:spAutoFit/>
          </a:bodyPr>
          <a:lstStyle/>
          <a:p>
            <a:pPr algn="ctr"/>
            <a:r>
              <a:rPr lang="ja-JP" altLang="en-US" sz="3200" b="1" dirty="0"/>
              <a:t>手引書</a:t>
            </a:r>
            <a:r>
              <a:rPr kumimoji="1" lang="ja-JP" altLang="en-US" sz="3200" b="1" dirty="0"/>
              <a:t>の対象者と活用</a:t>
            </a:r>
          </a:p>
        </p:txBody>
      </p:sp>
      <p:sp>
        <p:nvSpPr>
          <p:cNvPr id="3" name="テキスト ボックス 2">
            <a:extLst>
              <a:ext uri="{FF2B5EF4-FFF2-40B4-BE49-F238E27FC236}">
                <a16:creationId xmlns:a16="http://schemas.microsoft.com/office/drawing/2014/main" id="{99383EA3-7CFF-C765-FBE7-A07A2D0D1192}"/>
              </a:ext>
            </a:extLst>
          </p:cNvPr>
          <p:cNvSpPr txBox="1"/>
          <p:nvPr/>
        </p:nvSpPr>
        <p:spPr>
          <a:xfrm>
            <a:off x="325120" y="1351280"/>
            <a:ext cx="11541760" cy="4524315"/>
          </a:xfrm>
          <a:prstGeom prst="rect">
            <a:avLst/>
          </a:prstGeom>
          <a:noFill/>
          <a:ln>
            <a:solidFill>
              <a:schemeClr val="accent1"/>
            </a:solidFill>
          </a:ln>
        </p:spPr>
        <p:txBody>
          <a:bodyPr wrap="square" rtlCol="0">
            <a:spAutoFit/>
          </a:bodyPr>
          <a:lstStyle/>
          <a:p>
            <a:r>
              <a:rPr lang="ja-JP" altLang="en-US" sz="2400" dirty="0"/>
              <a:t>手引書</a:t>
            </a:r>
            <a:r>
              <a:rPr kumimoji="1" lang="ja-JP" altLang="en-US" sz="2400" dirty="0"/>
              <a:t>の主な対象者は、貿易当事者及びプラットフォーマーのシステム計画やデザインを担当する方及びその管理者、及びシステム構築を請け負う</a:t>
            </a:r>
            <a:r>
              <a:rPr lang="ja-JP" altLang="en-US" sz="2400" dirty="0"/>
              <a:t>システム開発者</a:t>
            </a:r>
            <a:r>
              <a:rPr kumimoji="1" lang="ja-JP" altLang="en-US" sz="2400" dirty="0"/>
              <a:t>を想定する。</a:t>
            </a:r>
            <a:endParaRPr kumimoji="1" lang="en-US" altLang="ja-JP" sz="2400" dirty="0"/>
          </a:p>
          <a:p>
            <a:endParaRPr kumimoji="1" lang="ja-JP" altLang="en-US" sz="2400" dirty="0"/>
          </a:p>
          <a:p>
            <a:endParaRPr kumimoji="1" lang="ja-JP" altLang="en-US" sz="2400" dirty="0"/>
          </a:p>
          <a:p>
            <a:pPr marL="342900" indent="-342900">
              <a:buFont typeface="Wingdings" panose="05000000000000000000" pitchFamily="2" charset="2"/>
              <a:buChar char="Ø"/>
            </a:pPr>
            <a:r>
              <a:rPr kumimoji="1" lang="ja-JP" altLang="en-US" sz="2400" dirty="0"/>
              <a:t>貿易当事者：輸出入に関わる荷主／銀行／運送業者／保険会社、及びそれら企業の業務を代行するエージェント／代理店／海貨業者を含む。</a:t>
            </a:r>
          </a:p>
          <a:p>
            <a:pPr marL="342900" indent="-342900">
              <a:buFont typeface="Wingdings" panose="05000000000000000000" pitchFamily="2" charset="2"/>
              <a:buChar char="Ø"/>
            </a:pPr>
            <a:endParaRPr kumimoji="1" lang="ja-JP" altLang="en-US" sz="2400" dirty="0"/>
          </a:p>
          <a:p>
            <a:pPr marL="342900" indent="-342900">
              <a:buFont typeface="Wingdings" panose="05000000000000000000" pitchFamily="2" charset="2"/>
              <a:buChar char="Ø"/>
            </a:pPr>
            <a:r>
              <a:rPr kumimoji="1" lang="ja-JP" altLang="en-US" sz="2400" dirty="0"/>
              <a:t>プラットフォーマー：貿易当事者のユーザーまたはユーザーシステムと接続して、取引先貿易当事者とのデータ連携サービスを提供する者。デジタルによる特定の貿易手続処理サービス提供業者及び汎用の</a:t>
            </a:r>
            <a:r>
              <a:rPr kumimoji="1" lang="en-US" altLang="ja-JP" sz="2400" dirty="0"/>
              <a:t>EDI</a:t>
            </a:r>
            <a:r>
              <a:rPr kumimoji="1" lang="ja-JP" altLang="en-US" sz="2400" dirty="0"/>
              <a:t>サービスプロバイダーを含む。</a:t>
            </a:r>
          </a:p>
          <a:p>
            <a:endParaRPr kumimoji="1" lang="ja-JP" altLang="en-US" sz="2400" dirty="0"/>
          </a:p>
        </p:txBody>
      </p:sp>
    </p:spTree>
    <p:extLst>
      <p:ext uri="{BB962C8B-B14F-4D97-AF65-F5344CB8AC3E}">
        <p14:creationId xmlns:p14="http://schemas.microsoft.com/office/powerpoint/2010/main" val="1064386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24E71620-FAD1-BA62-1BE6-EC9AC7630B93}"/>
              </a:ext>
            </a:extLst>
          </p:cNvPr>
          <p:cNvSpPr txBox="1"/>
          <p:nvPr/>
        </p:nvSpPr>
        <p:spPr>
          <a:xfrm>
            <a:off x="1874520" y="228600"/>
            <a:ext cx="8686800" cy="584775"/>
          </a:xfrm>
          <a:prstGeom prst="rect">
            <a:avLst/>
          </a:prstGeom>
          <a:noFill/>
        </p:spPr>
        <p:txBody>
          <a:bodyPr wrap="square" rtlCol="0">
            <a:spAutoFit/>
          </a:bodyPr>
          <a:lstStyle/>
          <a:p>
            <a:pPr algn="ctr"/>
            <a:r>
              <a:rPr lang="ja-JP" altLang="en-US" sz="3200" b="1" dirty="0"/>
              <a:t>手引書</a:t>
            </a:r>
            <a:r>
              <a:rPr kumimoji="1" lang="ja-JP" altLang="en-US" sz="3200" b="1" dirty="0"/>
              <a:t>の</a:t>
            </a:r>
            <a:r>
              <a:rPr lang="ja-JP" altLang="en-US" sz="3200" b="1" dirty="0"/>
              <a:t>想定読者</a:t>
            </a:r>
            <a:endParaRPr kumimoji="1" lang="ja-JP" altLang="en-US" sz="3200" b="1" dirty="0"/>
          </a:p>
        </p:txBody>
      </p:sp>
      <p:graphicFrame>
        <p:nvGraphicFramePr>
          <p:cNvPr id="3" name="表 2">
            <a:extLst>
              <a:ext uri="{FF2B5EF4-FFF2-40B4-BE49-F238E27FC236}">
                <a16:creationId xmlns:a16="http://schemas.microsoft.com/office/drawing/2014/main" id="{C098CF9C-B8BE-9B99-A6C8-C556FC530D56}"/>
              </a:ext>
            </a:extLst>
          </p:cNvPr>
          <p:cNvGraphicFramePr>
            <a:graphicFrameLocks noGrp="1"/>
          </p:cNvGraphicFramePr>
          <p:nvPr>
            <p:extLst>
              <p:ext uri="{D42A27DB-BD31-4B8C-83A1-F6EECF244321}">
                <p14:modId xmlns:p14="http://schemas.microsoft.com/office/powerpoint/2010/main" val="3126124599"/>
              </p:ext>
            </p:extLst>
          </p:nvPr>
        </p:nvGraphicFramePr>
        <p:xfrm>
          <a:off x="1097278" y="1069848"/>
          <a:ext cx="9838480" cy="4965192"/>
        </p:xfrm>
        <a:graphic>
          <a:graphicData uri="http://schemas.openxmlformats.org/drawingml/2006/table">
            <a:tbl>
              <a:tblPr firstRow="1" firstCol="1" bandRow="1">
                <a:tableStyleId>{5C22544A-7EE6-4342-B048-85BDC9FD1C3A}</a:tableStyleId>
              </a:tblPr>
              <a:tblGrid>
                <a:gridCol w="2816354">
                  <a:extLst>
                    <a:ext uri="{9D8B030D-6E8A-4147-A177-3AD203B41FA5}">
                      <a16:colId xmlns:a16="http://schemas.microsoft.com/office/drawing/2014/main" val="811939022"/>
                    </a:ext>
                  </a:extLst>
                </a:gridCol>
                <a:gridCol w="1700784">
                  <a:extLst>
                    <a:ext uri="{9D8B030D-6E8A-4147-A177-3AD203B41FA5}">
                      <a16:colId xmlns:a16="http://schemas.microsoft.com/office/drawing/2014/main" val="2274420061"/>
                    </a:ext>
                  </a:extLst>
                </a:gridCol>
                <a:gridCol w="1640596">
                  <a:extLst>
                    <a:ext uri="{9D8B030D-6E8A-4147-A177-3AD203B41FA5}">
                      <a16:colId xmlns:a16="http://schemas.microsoft.com/office/drawing/2014/main" val="3706468160"/>
                    </a:ext>
                  </a:extLst>
                </a:gridCol>
                <a:gridCol w="1713050">
                  <a:extLst>
                    <a:ext uri="{9D8B030D-6E8A-4147-A177-3AD203B41FA5}">
                      <a16:colId xmlns:a16="http://schemas.microsoft.com/office/drawing/2014/main" val="2669717414"/>
                    </a:ext>
                  </a:extLst>
                </a:gridCol>
                <a:gridCol w="1967696">
                  <a:extLst>
                    <a:ext uri="{9D8B030D-6E8A-4147-A177-3AD203B41FA5}">
                      <a16:colId xmlns:a16="http://schemas.microsoft.com/office/drawing/2014/main" val="2177533134"/>
                    </a:ext>
                  </a:extLst>
                </a:gridCol>
              </a:tblGrid>
              <a:tr h="348434">
                <a:tc rowSpan="2">
                  <a:txBody>
                    <a:bodyPr/>
                    <a:lstStyle/>
                    <a:p>
                      <a:pPr algn="ctr">
                        <a:buNone/>
                      </a:pPr>
                      <a:r>
                        <a:rPr lang="ja-JP" sz="1800" kern="100" dirty="0">
                          <a:effectLst/>
                        </a:rPr>
                        <a:t>章立</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gridSpan="4">
                  <a:txBody>
                    <a:bodyPr/>
                    <a:lstStyle/>
                    <a:p>
                      <a:pPr algn="ctr">
                        <a:buNone/>
                      </a:pPr>
                      <a:r>
                        <a:rPr lang="ja-JP" sz="1800" kern="100" dirty="0">
                          <a:effectLst/>
                        </a:rPr>
                        <a:t>想定読者</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3258365"/>
                  </a:ext>
                </a:extLst>
              </a:tr>
              <a:tr h="524638">
                <a:tc vMerge="1">
                  <a:txBody>
                    <a:bodyPr/>
                    <a:lstStyle/>
                    <a:p>
                      <a:endParaRPr kumimoji="1" lang="ja-JP" altLang="en-US"/>
                    </a:p>
                  </a:txBody>
                  <a:tcPr/>
                </a:tc>
                <a:tc>
                  <a:txBody>
                    <a:bodyPr/>
                    <a:lstStyle/>
                    <a:p>
                      <a:pPr algn="just">
                        <a:buNone/>
                      </a:pPr>
                      <a:r>
                        <a:rPr lang="ja-JP" sz="1800" kern="100" dirty="0">
                          <a:effectLst/>
                        </a:rPr>
                        <a:t>管理者</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buNone/>
                      </a:pPr>
                      <a:r>
                        <a:rPr lang="ja-JP" sz="1800" kern="100">
                          <a:effectLst/>
                        </a:rPr>
                        <a:t>貿易当事者</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buNone/>
                      </a:pPr>
                      <a:r>
                        <a:rPr lang="ja-JP" sz="1800" kern="100">
                          <a:effectLst/>
                        </a:rPr>
                        <a:t>プラットフォーマー</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buNone/>
                      </a:pPr>
                      <a:r>
                        <a:rPr lang="ja-JP" sz="1800" kern="100" dirty="0">
                          <a:effectLst/>
                        </a:rPr>
                        <a:t>システム開発者</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3888308756"/>
                  </a:ext>
                </a:extLst>
              </a:tr>
              <a:tr h="569403">
                <a:tc>
                  <a:txBody>
                    <a:bodyPr/>
                    <a:lstStyle/>
                    <a:p>
                      <a:pPr algn="just">
                        <a:buNone/>
                      </a:pPr>
                      <a:r>
                        <a:rPr lang="ja-JP" sz="1800" kern="100" dirty="0">
                          <a:effectLst/>
                        </a:rPr>
                        <a:t>第</a:t>
                      </a:r>
                      <a:r>
                        <a:rPr lang="en-US" sz="1800" kern="100" dirty="0">
                          <a:effectLst/>
                        </a:rPr>
                        <a:t>1</a:t>
                      </a:r>
                      <a:r>
                        <a:rPr lang="ja-JP" sz="1800" kern="100" dirty="0">
                          <a:effectLst/>
                        </a:rPr>
                        <a:t>章　目的と背景</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ja-JP" sz="1800" b="1" kern="100" dirty="0">
                          <a:effectLst/>
                        </a:rPr>
                        <a:t>〇</a:t>
                      </a:r>
                      <a:endParaRPr lang="ja-JP" sz="18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ja-JP" sz="1800" b="1" kern="100" dirty="0">
                          <a:effectLst/>
                        </a:rPr>
                        <a:t>〇</a:t>
                      </a:r>
                      <a:endParaRPr lang="ja-JP" sz="18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ja-JP" sz="1800" b="1" kern="100">
                          <a:effectLst/>
                        </a:rPr>
                        <a:t>〇</a:t>
                      </a:r>
                      <a:endParaRPr lang="ja-JP" sz="1800" b="1"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ja-JP" sz="1800" b="1" kern="100">
                          <a:effectLst/>
                        </a:rPr>
                        <a:t>〇</a:t>
                      </a:r>
                      <a:endParaRPr lang="ja-JP" sz="1800" b="1"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3748046757"/>
                  </a:ext>
                </a:extLst>
              </a:tr>
              <a:tr h="569403">
                <a:tc>
                  <a:txBody>
                    <a:bodyPr/>
                    <a:lstStyle/>
                    <a:p>
                      <a:pPr algn="just">
                        <a:buNone/>
                      </a:pPr>
                      <a:r>
                        <a:rPr lang="ja-JP" sz="1800" kern="100">
                          <a:effectLst/>
                        </a:rPr>
                        <a:t>第２章　貿易手続と情報システム</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en-US" sz="1800" b="1" kern="100" dirty="0">
                          <a:effectLst/>
                        </a:rPr>
                        <a:t> </a:t>
                      </a:r>
                      <a:endParaRPr lang="ja-JP" sz="18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ja-JP" sz="1800" b="1" kern="100" dirty="0">
                          <a:effectLst/>
                        </a:rPr>
                        <a:t>〇</a:t>
                      </a:r>
                      <a:endParaRPr lang="ja-JP" sz="18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ja-JP" sz="1800" b="1" kern="100">
                          <a:effectLst/>
                        </a:rPr>
                        <a:t>〇</a:t>
                      </a:r>
                      <a:endParaRPr lang="ja-JP" sz="1800" b="1"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en-US" sz="1800" b="1" kern="100">
                          <a:effectLst/>
                        </a:rPr>
                        <a:t> </a:t>
                      </a:r>
                      <a:endParaRPr lang="ja-JP" sz="1800" b="1"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4084649958"/>
                  </a:ext>
                </a:extLst>
              </a:tr>
              <a:tr h="569403">
                <a:tc>
                  <a:txBody>
                    <a:bodyPr/>
                    <a:lstStyle/>
                    <a:p>
                      <a:pPr algn="just">
                        <a:buNone/>
                      </a:pPr>
                      <a:r>
                        <a:rPr lang="ja-JP" sz="1800" kern="100">
                          <a:effectLst/>
                        </a:rPr>
                        <a:t>第３章　国連</a:t>
                      </a:r>
                      <a:r>
                        <a:rPr lang="en-US" sz="1800" kern="100">
                          <a:effectLst/>
                        </a:rPr>
                        <a:t>CEFACT</a:t>
                      </a:r>
                      <a:r>
                        <a:rPr lang="ja-JP" sz="1800" kern="100">
                          <a:effectLst/>
                        </a:rPr>
                        <a:t>標準</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en-US" sz="1800" b="1" kern="100">
                          <a:effectLst/>
                        </a:rPr>
                        <a:t> </a:t>
                      </a:r>
                      <a:endParaRPr lang="ja-JP" sz="1800" b="1"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en-US" sz="1800" b="1" kern="100">
                          <a:effectLst/>
                        </a:rPr>
                        <a:t> </a:t>
                      </a:r>
                      <a:endParaRPr lang="ja-JP" sz="1800" b="1"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ja-JP" sz="1800" b="1" kern="100" dirty="0">
                          <a:effectLst/>
                        </a:rPr>
                        <a:t>〇</a:t>
                      </a:r>
                      <a:endParaRPr lang="ja-JP" sz="18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ja-JP" sz="1800" b="1" kern="100">
                          <a:effectLst/>
                        </a:rPr>
                        <a:t>〇</a:t>
                      </a:r>
                      <a:endParaRPr lang="ja-JP" sz="1800" b="1"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999010621"/>
                  </a:ext>
                </a:extLst>
              </a:tr>
              <a:tr h="569403">
                <a:tc>
                  <a:txBody>
                    <a:bodyPr/>
                    <a:lstStyle/>
                    <a:p>
                      <a:pPr algn="just">
                        <a:buNone/>
                      </a:pPr>
                      <a:r>
                        <a:rPr lang="ja-JP" sz="1800" kern="100">
                          <a:effectLst/>
                        </a:rPr>
                        <a:t>第４章　貿易取引の仕組</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en-US" sz="1800" b="1" kern="100">
                          <a:effectLst/>
                        </a:rPr>
                        <a:t> </a:t>
                      </a:r>
                      <a:endParaRPr lang="ja-JP" sz="1800" b="1"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ja-JP" sz="1800" b="1" kern="100" dirty="0">
                          <a:effectLst/>
                        </a:rPr>
                        <a:t>〇</a:t>
                      </a:r>
                      <a:endParaRPr lang="ja-JP" sz="18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ja-JP" sz="1800" b="1" kern="100" dirty="0">
                          <a:effectLst/>
                        </a:rPr>
                        <a:t>〇</a:t>
                      </a:r>
                      <a:endParaRPr lang="ja-JP" sz="18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en-US" sz="1800" b="1" kern="100">
                          <a:effectLst/>
                        </a:rPr>
                        <a:t> </a:t>
                      </a:r>
                      <a:endParaRPr lang="ja-JP" sz="1800" b="1"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1329507994"/>
                  </a:ext>
                </a:extLst>
              </a:tr>
              <a:tr h="569403">
                <a:tc>
                  <a:txBody>
                    <a:bodyPr/>
                    <a:lstStyle/>
                    <a:p>
                      <a:pPr algn="just">
                        <a:buNone/>
                      </a:pPr>
                      <a:r>
                        <a:rPr lang="ja-JP" sz="1800" kern="100">
                          <a:effectLst/>
                        </a:rPr>
                        <a:t>第５章　貿易分野データ連携の促進</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ja-JP" sz="1800" b="1" kern="100">
                          <a:effectLst/>
                        </a:rPr>
                        <a:t>〇</a:t>
                      </a:r>
                      <a:endParaRPr lang="ja-JP" sz="1800" b="1"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en-US" sz="1800" b="1" kern="100">
                          <a:effectLst/>
                        </a:rPr>
                        <a:t> </a:t>
                      </a:r>
                      <a:endParaRPr lang="ja-JP" sz="1800" b="1"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ja-JP" sz="1800" b="1" kern="100" dirty="0">
                          <a:effectLst/>
                        </a:rPr>
                        <a:t>〇</a:t>
                      </a:r>
                      <a:endParaRPr lang="ja-JP" sz="18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en-US" sz="1800" b="1" kern="100" dirty="0">
                          <a:effectLst/>
                        </a:rPr>
                        <a:t> </a:t>
                      </a:r>
                      <a:endParaRPr lang="ja-JP" sz="18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1499498700"/>
                  </a:ext>
                </a:extLst>
              </a:tr>
              <a:tr h="590167">
                <a:tc>
                  <a:txBody>
                    <a:bodyPr/>
                    <a:lstStyle/>
                    <a:p>
                      <a:pPr algn="just">
                        <a:buNone/>
                      </a:pPr>
                      <a:r>
                        <a:rPr lang="ja-JP" sz="1800" kern="100" dirty="0">
                          <a:effectLst/>
                        </a:rPr>
                        <a:t>付属書１　国連</a:t>
                      </a:r>
                      <a:r>
                        <a:rPr lang="en-US" sz="1800" kern="100" dirty="0">
                          <a:effectLst/>
                        </a:rPr>
                        <a:t>CEFACT</a:t>
                      </a:r>
                      <a:r>
                        <a:rPr lang="ja-JP" sz="1800" kern="100" dirty="0">
                          <a:effectLst/>
                        </a:rPr>
                        <a:t>標準活用マニュアル</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en-US" sz="1800" b="1" kern="100">
                          <a:effectLst/>
                        </a:rPr>
                        <a:t> </a:t>
                      </a:r>
                      <a:endParaRPr lang="ja-JP" sz="1800" b="1"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en-US" sz="1800" b="1" kern="100">
                          <a:effectLst/>
                        </a:rPr>
                        <a:t> </a:t>
                      </a:r>
                      <a:endParaRPr lang="ja-JP" sz="1800" b="1"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en-US" sz="1800" b="1" kern="100" dirty="0">
                          <a:effectLst/>
                        </a:rPr>
                        <a:t> </a:t>
                      </a:r>
                      <a:endParaRPr lang="ja-JP" sz="18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ja-JP" sz="1800" b="1" kern="100" dirty="0">
                          <a:effectLst/>
                        </a:rPr>
                        <a:t>〇</a:t>
                      </a:r>
                      <a:endParaRPr lang="ja-JP" sz="18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183221410"/>
                  </a:ext>
                </a:extLst>
              </a:tr>
              <a:tr h="630936">
                <a:tc>
                  <a:txBody>
                    <a:bodyPr/>
                    <a:lstStyle/>
                    <a:p>
                      <a:pPr algn="just">
                        <a:buNone/>
                      </a:pPr>
                      <a:r>
                        <a:rPr lang="ja-JP" sz="1800" kern="100" dirty="0">
                          <a:effectLst/>
                        </a:rPr>
                        <a:t>付属書２　貿易取引標準利用マニュアル</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en-US" sz="1800" b="1" kern="100">
                          <a:effectLst/>
                        </a:rPr>
                        <a:t> </a:t>
                      </a:r>
                      <a:endParaRPr lang="ja-JP" sz="1800" b="1"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en-US" sz="1800" b="1" kern="100">
                          <a:effectLst/>
                        </a:rPr>
                        <a:t> </a:t>
                      </a:r>
                      <a:endParaRPr lang="ja-JP" sz="1800" b="1"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ja-JP" sz="1800" b="1" kern="100">
                          <a:effectLst/>
                        </a:rPr>
                        <a:t>〇</a:t>
                      </a:r>
                      <a:endParaRPr lang="ja-JP" sz="1800" b="1"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ctr">
                        <a:lnSpc>
                          <a:spcPct val="200000"/>
                        </a:lnSpc>
                        <a:buNone/>
                      </a:pPr>
                      <a:r>
                        <a:rPr lang="en-US" sz="1800" b="1" kern="100" dirty="0">
                          <a:effectLst/>
                        </a:rPr>
                        <a:t> </a:t>
                      </a:r>
                      <a:endParaRPr lang="ja-JP" sz="1800" b="1"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359059555"/>
                  </a:ext>
                </a:extLst>
              </a:tr>
            </a:tbl>
          </a:graphicData>
        </a:graphic>
      </p:graphicFrame>
    </p:spTree>
    <p:extLst>
      <p:ext uri="{BB962C8B-B14F-4D97-AF65-F5344CB8AC3E}">
        <p14:creationId xmlns:p14="http://schemas.microsoft.com/office/powerpoint/2010/main" val="650396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CB07F7-C1F7-6B1C-F375-89D63B521911}"/>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37F0407-EDBC-2A86-BA27-E6FB8E702CB2}"/>
              </a:ext>
            </a:extLst>
          </p:cNvPr>
          <p:cNvSpPr txBox="1"/>
          <p:nvPr/>
        </p:nvSpPr>
        <p:spPr>
          <a:xfrm>
            <a:off x="520861" y="590309"/>
            <a:ext cx="6584274" cy="584775"/>
          </a:xfrm>
          <a:prstGeom prst="rect">
            <a:avLst/>
          </a:prstGeom>
          <a:solidFill>
            <a:schemeClr val="accent1"/>
          </a:solidFill>
        </p:spPr>
        <p:txBody>
          <a:bodyPr wrap="square" rtlCol="0">
            <a:spAutoFit/>
          </a:bodyPr>
          <a:lstStyle/>
          <a:p>
            <a:r>
              <a:rPr kumimoji="1" lang="ja-JP" altLang="en-US" sz="3200" b="1" dirty="0">
                <a:solidFill>
                  <a:schemeClr val="bg1"/>
                </a:solidFill>
              </a:rPr>
              <a:t>第２章　貿易手続と情報システム</a:t>
            </a:r>
          </a:p>
        </p:txBody>
      </p:sp>
    </p:spTree>
    <p:extLst>
      <p:ext uri="{BB962C8B-B14F-4D97-AF65-F5344CB8AC3E}">
        <p14:creationId xmlns:p14="http://schemas.microsoft.com/office/powerpoint/2010/main" val="3503597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A57B7307-4F81-9208-843A-0FAAD4F986B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37503" y="1056638"/>
            <a:ext cx="9316994" cy="5687267"/>
          </a:xfrm>
          <a:prstGeom prst="rect">
            <a:avLst/>
          </a:prstGeom>
          <a:noFill/>
          <a:ln>
            <a:noFill/>
          </a:ln>
        </p:spPr>
      </p:pic>
      <p:sp>
        <p:nvSpPr>
          <p:cNvPr id="3" name="テキスト ボックス 2">
            <a:extLst>
              <a:ext uri="{FF2B5EF4-FFF2-40B4-BE49-F238E27FC236}">
                <a16:creationId xmlns:a16="http://schemas.microsoft.com/office/drawing/2014/main" id="{9D79501A-588F-629C-A798-0DC57E7A4295}"/>
              </a:ext>
            </a:extLst>
          </p:cNvPr>
          <p:cNvSpPr txBox="1"/>
          <p:nvPr/>
        </p:nvSpPr>
        <p:spPr>
          <a:xfrm>
            <a:off x="4361935" y="284205"/>
            <a:ext cx="4250724" cy="584775"/>
          </a:xfrm>
          <a:prstGeom prst="rect">
            <a:avLst/>
          </a:prstGeom>
          <a:noFill/>
        </p:spPr>
        <p:txBody>
          <a:bodyPr wrap="square" rtlCol="0">
            <a:spAutoFit/>
          </a:bodyPr>
          <a:lstStyle/>
          <a:p>
            <a:r>
              <a:rPr kumimoji="1" lang="ja-JP" altLang="en-US" sz="3200" b="1" dirty="0"/>
              <a:t>貿易文書の相互関係</a:t>
            </a:r>
          </a:p>
        </p:txBody>
      </p:sp>
    </p:spTree>
    <p:extLst>
      <p:ext uri="{BB962C8B-B14F-4D97-AF65-F5344CB8AC3E}">
        <p14:creationId xmlns:p14="http://schemas.microsoft.com/office/powerpoint/2010/main" val="407877847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510</TotalTime>
  <Words>818</Words>
  <Application>Microsoft Office PowerPoint</Application>
  <PresentationFormat>ワイド画面</PresentationFormat>
  <Paragraphs>141</Paragraphs>
  <Slides>39</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39</vt:i4>
      </vt:variant>
    </vt:vector>
  </HeadingPairs>
  <TitlesOfParts>
    <vt:vector size="45" baseType="lpstr">
      <vt:lpstr>游ゴシック</vt:lpstr>
      <vt:lpstr>游ゴシック Light</vt:lpstr>
      <vt:lpstr>游明朝</vt:lpstr>
      <vt:lpstr>Arial</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HISANAO SUGAMATA</dc:creator>
  <cp:lastModifiedBy>HISANAO SUGAMATA</cp:lastModifiedBy>
  <cp:revision>16</cp:revision>
  <cp:lastPrinted>2025-09-08T05:30:58Z</cp:lastPrinted>
  <dcterms:created xsi:type="dcterms:W3CDTF">2025-06-16T02:38:12Z</dcterms:created>
  <dcterms:modified xsi:type="dcterms:W3CDTF">2025-09-18T02:44:20Z</dcterms:modified>
</cp:coreProperties>
</file>